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88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1" r:id="rId11"/>
    <p:sldId id="283" r:id="rId12"/>
    <p:sldId id="284" r:id="rId13"/>
    <p:sldId id="286" r:id="rId14"/>
    <p:sldId id="287" r:id="rId15"/>
  </p:sldIdLst>
  <p:sldSz cx="9144000" cy="6858000" type="screen4x3"/>
  <p:notesSz cx="9926638" cy="6797675"/>
  <p:embeddedFontLst>
    <p:embeddedFont>
      <p:font typeface="Rockwell" panose="02060603020205020403" pitchFamily="18" charset="0"/>
      <p:regular r:id="rId18"/>
      <p:bold r:id="rId19"/>
      <p:italic r:id="rId20"/>
      <p:boldItalic r:id="rId21"/>
    </p:embeddedFont>
    <p:embeddedFont>
      <p:font typeface="Overlock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>
      <p:cViewPr>
        <p:scale>
          <a:sx n="70" d="100"/>
          <a:sy n="70" d="100"/>
        </p:scale>
        <p:origin x="-136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CFBAE-5DD0-425C-960C-AA66000B48CB}" type="datetimeFigureOut">
              <a:rPr lang="pt-PT" smtClean="0"/>
              <a:t>20/11/2018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C018-8F9F-4CF1-9DC2-B29F33CDB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492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4013" y="0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1383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94058" y="3228759"/>
            <a:ext cx="7938523" cy="305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394075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624013" y="6456323"/>
            <a:ext cx="4300306" cy="34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5662" cy="25463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94518" y="3228706"/>
            <a:ext cx="7937601" cy="305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cçã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xzw2A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90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1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ckwell"/>
              <a:buNone/>
            </a:pPr>
            <a:r>
              <a:rPr lang="en-US" sz="2400" b="1" i="1" u="none" strike="noStrike" cap="none" dirty="0" err="1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u="none" strike="noStrike" cap="none" dirty="0" err="1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u="none" strike="noStrike" cap="none" dirty="0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u="none" strike="noStrike" cap="none" dirty="0" err="1" smtClean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51520" y="1628502"/>
            <a:ext cx="6264696" cy="43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pt-PT" sz="2000" b="1" i="0" u="none" strike="noStrike" cap="none" dirty="0" smtClean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Programa de Promoção de Leitura em Família</a:t>
            </a:r>
            <a:endParaRPr lang="pt-PT" sz="2000" b="1" i="0" u="none" strike="noStrike" cap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311524" y="5902020"/>
            <a:ext cx="4681537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PT" sz="1600" b="1" i="0" u="none" strike="noStrike" cap="none" dirty="0" smtClean="0">
                <a:solidFill>
                  <a:schemeClr val="dk1"/>
                </a:solidFill>
                <a:sym typeface="Arial"/>
              </a:rPr>
              <a:t>Apresentação do Projeto </a:t>
            </a:r>
            <a:r>
              <a:rPr lang="pt-PT" sz="1600" b="1" dirty="0" smtClean="0">
                <a:solidFill>
                  <a:schemeClr val="dk1"/>
                </a:solidFill>
              </a:rPr>
              <a:t>aos</a:t>
            </a:r>
            <a:r>
              <a:rPr lang="pt-PT" sz="1600" b="1" i="0" u="none" strike="noStrike" cap="none" dirty="0" smtClean="0">
                <a:solidFill>
                  <a:schemeClr val="dk1"/>
                </a:solidFill>
                <a:sym typeface="Arial"/>
              </a:rPr>
              <a:t> Pais</a:t>
            </a:r>
            <a:endParaRPr lang="pt-PT" sz="1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00392" y="5993717"/>
            <a:ext cx="792000" cy="607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hape 96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8" name="Shape 94" descr="mochila_logos_bao_definicao"/>
          <p:cNvPicPr preferRelativeResize="0"/>
          <p:nvPr/>
        </p:nvPicPr>
        <p:blipFill rotWithShape="1">
          <a:blip r:embed="rId4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  <p:pic>
        <p:nvPicPr>
          <p:cNvPr id="16" name="Picture 2" descr="E:\PNL_0 a 10\Leitura vai e vem\IMAGENS\meninos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23853" b="21554"/>
          <a:stretch/>
        </p:blipFill>
        <p:spPr bwMode="auto">
          <a:xfrm>
            <a:off x="1343215" y="2420888"/>
            <a:ext cx="645757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pt-PT" sz="1800" dirty="0" smtClean="0">
                <a:latin typeface="+mn-lt"/>
              </a:rPr>
              <a:t>9</a:t>
            </a:r>
            <a:endParaRPr sz="1800"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O que os pais podem fazer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383672" y="1978967"/>
            <a:ext cx="5250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000" b="1" dirty="0">
                <a:solidFill>
                  <a:srgbClr val="FF0000"/>
                </a:solidFill>
              </a:rPr>
              <a:t>3</a:t>
            </a:r>
            <a:r>
              <a:rPr lang="pt-PT" sz="2000" b="1" dirty="0" smtClean="0">
                <a:solidFill>
                  <a:srgbClr val="FF0000"/>
                </a:solidFill>
              </a:rPr>
              <a:t>. </a:t>
            </a:r>
            <a:r>
              <a:rPr lang="pt-PT" sz="2000" b="1" dirty="0" smtClean="0">
                <a:solidFill>
                  <a:srgbClr val="006600"/>
                </a:solidFill>
              </a:rPr>
              <a:t>Tornar a leitura uma atividade divertida</a:t>
            </a:r>
            <a:endParaRPr lang="pt-PT" sz="2000" b="1" dirty="0">
              <a:solidFill>
                <a:srgbClr val="006600"/>
              </a:solidFill>
            </a:endParaRPr>
          </a:p>
        </p:txBody>
      </p:sp>
      <p:sp>
        <p:nvSpPr>
          <p:cNvPr id="14" name="Shape 107"/>
          <p:cNvSpPr txBox="1"/>
          <p:nvPr/>
        </p:nvSpPr>
        <p:spPr>
          <a:xfrm>
            <a:off x="323528" y="2597686"/>
            <a:ext cx="8208912" cy="356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Ler com expressão, tornando a história viva.</a:t>
            </a:r>
            <a:endParaRPr lang="pt-PT" sz="18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lang="pt-PT" sz="16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 smtClean="0">
                <a:solidFill>
                  <a:schemeClr val="dk1"/>
                </a:solidFill>
              </a:rPr>
              <a:t> Fazer jogos de descoberta de letras, sílabas, palavras, frases, …</a:t>
            </a:r>
            <a:endParaRPr lang="pt-PT" sz="1800" b="1" dirty="0" smtClean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ts val="2400"/>
            </a:pPr>
            <a:endParaRPr lang="pt-PT" sz="16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Ler partes de histórias e deixar a continuação para o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dia seguinte.</a:t>
            </a: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6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Conversar sobre os livros.</a:t>
            </a:r>
            <a:endParaRPr lang="pt-PT" sz="2400" b="1" dirty="0" smtClean="0">
              <a:solidFill>
                <a:schemeClr val="dk1"/>
              </a:solidFill>
            </a:endParaRPr>
          </a:p>
        </p:txBody>
      </p:sp>
      <p:pic>
        <p:nvPicPr>
          <p:cNvPr id="2050" name="Picture 2" descr="E:\PNL_0 a 10\Leitura vai e vem\IMAGENS\mae+filha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" t="22025" r="26981" b="19592"/>
          <a:stretch/>
        </p:blipFill>
        <p:spPr bwMode="auto">
          <a:xfrm>
            <a:off x="6356836" y="3375309"/>
            <a:ext cx="2318851" cy="25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0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4" y="6381750"/>
            <a:ext cx="576759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pt-PT" sz="1800" dirty="0" smtClean="0">
                <a:latin typeface="+mn-lt"/>
              </a:rPr>
              <a:t>10</a:t>
            </a:r>
            <a:endParaRPr sz="1800"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en-US" sz="2400" b="1" dirty="0" smtClean="0">
                <a:solidFill>
                  <a:srgbClr val="006600"/>
                </a:solidFill>
              </a:rPr>
              <a:t>O </a:t>
            </a:r>
            <a:r>
              <a:rPr lang="pt-PT" sz="2400" b="1" dirty="0" smtClean="0">
                <a:solidFill>
                  <a:srgbClr val="006600"/>
                </a:solidFill>
              </a:rPr>
              <a:t>que os pais podem fazer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383672" y="1978967"/>
            <a:ext cx="2759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en-US" sz="2000" b="1" dirty="0">
                <a:solidFill>
                  <a:srgbClr val="FF0000"/>
                </a:solidFill>
              </a:rPr>
              <a:t>4. </a:t>
            </a:r>
            <a:r>
              <a:rPr lang="pt-PT" sz="2000" b="1" dirty="0" smtClean="0">
                <a:solidFill>
                  <a:srgbClr val="006600"/>
                </a:solidFill>
              </a:rPr>
              <a:t>Visitar Bibliotecas</a:t>
            </a:r>
            <a:endParaRPr lang="pt-PT" sz="2000" b="1" dirty="0">
              <a:solidFill>
                <a:srgbClr val="006600"/>
              </a:solidFill>
            </a:endParaRPr>
          </a:p>
        </p:txBody>
      </p:sp>
      <p:sp>
        <p:nvSpPr>
          <p:cNvPr id="14" name="Shape 107"/>
          <p:cNvSpPr txBox="1"/>
          <p:nvPr/>
        </p:nvSpPr>
        <p:spPr>
          <a:xfrm>
            <a:off x="323528" y="2597686"/>
            <a:ext cx="8568542" cy="299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Visitar </a:t>
            </a:r>
            <a:r>
              <a:rPr lang="pt-PT" sz="2000" b="1" dirty="0">
                <a:solidFill>
                  <a:schemeClr val="dk1"/>
                </a:solidFill>
              </a:rPr>
              <a:t>a Biblioteca Municipal que fica mais perto da sua casa.</a:t>
            </a:r>
            <a:endParaRPr lang="pt-PT" sz="2000" dirty="0"/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>
                <a:solidFill>
                  <a:schemeClr val="dk1"/>
                </a:solidFill>
              </a:rPr>
              <a:t>O atendimento é muito agradável e o empréstimo é gratuito.</a:t>
            </a:r>
            <a:endParaRPr lang="pt-PT" sz="2000" dirty="0"/>
          </a:p>
          <a:p>
            <a:pPr lvl="0">
              <a:buClr>
                <a:schemeClr val="dk1"/>
              </a:buClr>
              <a:buSzPts val="2400"/>
            </a:pPr>
            <a:endParaRPr lang="pt-PT" sz="16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Experimentar </a:t>
            </a:r>
            <a:r>
              <a:rPr lang="pt-PT" sz="2000" b="1" dirty="0">
                <a:solidFill>
                  <a:schemeClr val="dk1"/>
                </a:solidFill>
              </a:rPr>
              <a:t>ir com os </a:t>
            </a:r>
            <a:r>
              <a:rPr lang="pt-PT" sz="2000" b="1" dirty="0" smtClean="0">
                <a:solidFill>
                  <a:schemeClr val="dk1"/>
                </a:solidFill>
              </a:rPr>
              <a:t>miúdos. </a:t>
            </a:r>
            <a:r>
              <a:rPr lang="pt-PT" sz="2000" b="1" dirty="0">
                <a:solidFill>
                  <a:schemeClr val="dk1"/>
                </a:solidFill>
              </a:rPr>
              <a:t>Há sempre uma </a:t>
            </a:r>
            <a:r>
              <a:rPr lang="pt-PT" sz="2000" b="1" dirty="0" smtClean="0">
                <a:solidFill>
                  <a:schemeClr val="dk1"/>
                </a:solidFill>
              </a:rPr>
              <a:t>área para crianças e outra para adultos.</a:t>
            </a:r>
            <a:endParaRPr lang="pt-PT" sz="2000" dirty="0"/>
          </a:p>
          <a:p>
            <a:pPr lvl="0" indent="152400">
              <a:buClr>
                <a:schemeClr val="dk1"/>
              </a:buClr>
              <a:buSzPts val="2400"/>
            </a:pPr>
            <a:endParaRPr lang="pt-PT" sz="16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Fazer os Cartões de Leitor dos membros da família e requisitar </a:t>
            </a:r>
            <a:r>
              <a:rPr lang="pt-PT" sz="2000" b="1" dirty="0">
                <a:solidFill>
                  <a:schemeClr val="dk1"/>
                </a:solidFill>
              </a:rPr>
              <a:t>livros para ler em casa </a:t>
            </a:r>
            <a:r>
              <a:rPr lang="pt-PT" sz="2000" b="1" dirty="0" smtClean="0">
                <a:solidFill>
                  <a:schemeClr val="dk1"/>
                </a:solidFill>
              </a:rPr>
              <a:t>com os miúdos.</a:t>
            </a:r>
            <a:endParaRPr lang="pt-PT" sz="2000" b="1" dirty="0">
              <a:solidFill>
                <a:schemeClr val="dk1"/>
              </a:solidFill>
            </a:endParaRPr>
          </a:p>
        </p:txBody>
      </p:sp>
      <p:pic>
        <p:nvPicPr>
          <p:cNvPr id="15" name="Imagem 14" descr="livr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3956" y="4923438"/>
            <a:ext cx="1391758" cy="1047070"/>
          </a:xfrm>
          <a:prstGeom prst="rect">
            <a:avLst/>
          </a:prstGeom>
        </p:spPr>
      </p:pic>
      <p:pic>
        <p:nvPicPr>
          <p:cNvPr id="16" name="Imagem 15" descr="livr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498" flipH="1">
            <a:off x="4344678" y="5123362"/>
            <a:ext cx="1391758" cy="1047070"/>
          </a:xfrm>
          <a:prstGeom prst="rect">
            <a:avLst/>
          </a:prstGeom>
        </p:spPr>
      </p:pic>
      <p:pic>
        <p:nvPicPr>
          <p:cNvPr id="17" name="Imagem 16" descr="livr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76560" flipH="1">
            <a:off x="5050140" y="5011221"/>
            <a:ext cx="1391758" cy="1047070"/>
          </a:xfrm>
          <a:prstGeom prst="rect">
            <a:avLst/>
          </a:prstGeom>
        </p:spPr>
      </p:pic>
      <p:pic>
        <p:nvPicPr>
          <p:cNvPr id="18" name="Imagem 17" descr="livr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46053">
            <a:off x="6725260" y="5190217"/>
            <a:ext cx="1391758" cy="1047070"/>
          </a:xfrm>
          <a:prstGeom prst="rect">
            <a:avLst/>
          </a:prstGeom>
        </p:spPr>
      </p:pic>
      <p:pic>
        <p:nvPicPr>
          <p:cNvPr id="19" name="Imagem 18" descr="livr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5963" y="4848755"/>
            <a:ext cx="1391758" cy="1047070"/>
          </a:xfrm>
          <a:prstGeom prst="rect">
            <a:avLst/>
          </a:prstGeom>
        </p:spPr>
      </p:pic>
      <p:sp>
        <p:nvSpPr>
          <p:cNvPr id="20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21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4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4" y="6381750"/>
            <a:ext cx="7207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pt-PT" sz="1800" dirty="0" smtClean="0">
                <a:latin typeface="+mn-lt"/>
              </a:rPr>
              <a:t>11</a:t>
            </a:r>
            <a:endParaRPr sz="1800"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O que os pais podem fazer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383672" y="1978967"/>
            <a:ext cx="374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000" b="1" dirty="0">
                <a:solidFill>
                  <a:srgbClr val="FF0000"/>
                </a:solidFill>
              </a:rPr>
              <a:t>5. </a:t>
            </a:r>
            <a:r>
              <a:rPr lang="pt-PT" sz="2000" b="1" dirty="0">
                <a:solidFill>
                  <a:srgbClr val="006600"/>
                </a:solidFill>
              </a:rPr>
              <a:t>Oferecer livros às crianças</a:t>
            </a:r>
          </a:p>
        </p:txBody>
      </p:sp>
      <p:sp>
        <p:nvSpPr>
          <p:cNvPr id="14" name="Shape 107"/>
          <p:cNvSpPr txBox="1"/>
          <p:nvPr/>
        </p:nvSpPr>
        <p:spPr>
          <a:xfrm>
            <a:off x="323528" y="2597686"/>
            <a:ext cx="8820472" cy="349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1800" b="1" dirty="0" smtClean="0"/>
              <a:t> </a:t>
            </a:r>
            <a:r>
              <a:rPr lang="pt-PT" sz="2000" b="1" dirty="0" smtClean="0"/>
              <a:t>Valorizar </a:t>
            </a:r>
            <a:r>
              <a:rPr lang="pt-PT" sz="2000" b="1" dirty="0"/>
              <a:t>o livro e a leitura oferecendo livros aos seus filhos.</a:t>
            </a:r>
            <a:endParaRPr lang="pt-PT" sz="1800" b="1" dirty="0"/>
          </a:p>
          <a:p>
            <a:pPr lvl="0" indent="152400">
              <a:buClr>
                <a:srgbClr val="000000"/>
              </a:buClr>
              <a:buSzPts val="2400"/>
            </a:pPr>
            <a:endParaRPr lang="pt-PT" sz="1800" b="1" dirty="0"/>
          </a:p>
          <a:p>
            <a:pPr lvl="0"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1800" b="1" dirty="0"/>
              <a:t> </a:t>
            </a:r>
            <a:r>
              <a:rPr lang="pt-PT" sz="2000" b="1" dirty="0" smtClean="0"/>
              <a:t>Incentivar </a:t>
            </a:r>
            <a:r>
              <a:rPr lang="pt-PT" sz="2000" b="1" dirty="0"/>
              <a:t>os </a:t>
            </a:r>
            <a:r>
              <a:rPr lang="pt-PT" sz="2000" b="1" dirty="0" smtClean="0"/>
              <a:t>miúdos </a:t>
            </a:r>
            <a:r>
              <a:rPr lang="pt-PT" sz="2000" b="1" dirty="0"/>
              <a:t>a oferecerem um livro de presente aos amigos.</a:t>
            </a:r>
            <a:endParaRPr lang="pt-PT" sz="1800" b="1" dirty="0"/>
          </a:p>
          <a:p>
            <a:pPr lvl="0" indent="152400">
              <a:buClr>
                <a:srgbClr val="000000"/>
              </a:buClr>
              <a:buSzPts val="2400"/>
            </a:pPr>
            <a:endParaRPr lang="pt-PT" sz="1800" b="1" dirty="0"/>
          </a:p>
          <a:p>
            <a:pPr lvl="0"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PT" sz="1800" b="1" dirty="0"/>
              <a:t> </a:t>
            </a:r>
            <a:r>
              <a:rPr lang="pt-PT" sz="2000" b="1" dirty="0"/>
              <a:t>Nas livrarias, supermercados e feiras do livro:</a:t>
            </a:r>
            <a:endParaRPr lang="pt-PT" sz="1800" b="1" dirty="0"/>
          </a:p>
          <a:p>
            <a:pPr lvl="1">
              <a:lnSpc>
                <a:spcPct val="200000"/>
              </a:lnSpc>
              <a:buClr>
                <a:srgbClr val="000000"/>
              </a:buClr>
              <a:buSzPts val="2400"/>
            </a:pPr>
            <a:r>
              <a:rPr lang="pt-PT" sz="1600" i="1" dirty="0" smtClean="0"/>
              <a:t>      - Deixe-os mexer </a:t>
            </a:r>
            <a:r>
              <a:rPr lang="pt-PT" sz="1600" i="1" dirty="0"/>
              <a:t>nos livros expostos.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pt-PT" sz="1600" i="1" dirty="0" smtClean="0"/>
              <a:t>      - Convide-os </a:t>
            </a:r>
            <a:r>
              <a:rPr lang="pt-PT" sz="1600" i="1" dirty="0"/>
              <a:t>a observar e a folhear.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SzPts val="2400"/>
            </a:pPr>
            <a:r>
              <a:rPr lang="pt-PT" sz="1600" i="1" dirty="0" smtClean="0"/>
              <a:t>      - Sugira, sempre </a:t>
            </a:r>
            <a:r>
              <a:rPr lang="pt-PT" sz="1600" i="1" dirty="0"/>
              <a:t>que </a:t>
            </a:r>
            <a:r>
              <a:rPr lang="pt-PT" sz="1600" i="1" dirty="0" smtClean="0"/>
              <a:t>possa, </a:t>
            </a:r>
            <a:r>
              <a:rPr lang="pt-PT" sz="1600" i="1" dirty="0"/>
              <a:t>que </a:t>
            </a:r>
            <a:r>
              <a:rPr lang="pt-PT" sz="1600" i="1" dirty="0" smtClean="0"/>
              <a:t>escolham um livro para </a:t>
            </a:r>
            <a:r>
              <a:rPr lang="pt-PT" sz="1600" i="1" dirty="0"/>
              <a:t>levar para </a:t>
            </a:r>
            <a:r>
              <a:rPr lang="pt-PT" sz="1600" i="1" dirty="0" smtClean="0"/>
              <a:t>casa ou </a:t>
            </a:r>
            <a:r>
              <a:rPr lang="pt-PT" sz="1600" i="1" dirty="0"/>
              <a:t>para oferecer.</a:t>
            </a:r>
          </a:p>
        </p:txBody>
      </p:sp>
      <p:pic>
        <p:nvPicPr>
          <p:cNvPr id="15" name="Imagem 14" descr="livr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0114" y="3573016"/>
            <a:ext cx="2038350" cy="1533525"/>
          </a:xfrm>
          <a:prstGeom prst="rect">
            <a:avLst/>
          </a:prstGeom>
        </p:spPr>
      </p:pic>
      <p:sp>
        <p:nvSpPr>
          <p:cNvPr id="12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6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5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4" y="6381750"/>
            <a:ext cx="7207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pt-PT" sz="1800" dirty="0" smtClean="0">
                <a:latin typeface="+mn-lt"/>
              </a:rPr>
              <a:t>12</a:t>
            </a:r>
            <a:endParaRPr sz="1800"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Livros mais adequados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323528" y="2060848"/>
            <a:ext cx="8568542" cy="445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Livros com imagens coloridas, muito variados</a:t>
            </a:r>
            <a:endParaRPr lang="pt-PT" sz="2000" dirty="0"/>
          </a:p>
          <a:p>
            <a:pPr lvl="0">
              <a:buClr>
                <a:schemeClr val="dk1"/>
              </a:buClr>
              <a:buSzPts val="2400"/>
            </a:pPr>
            <a:endParaRPr lang="pt-PT" sz="1050" b="1" dirty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</a:t>
            </a:r>
            <a:r>
              <a:rPr lang="pt-PT" sz="1600" dirty="0" smtClean="0">
                <a:solidFill>
                  <a:schemeClr val="dk1"/>
                </a:solidFill>
              </a:rPr>
              <a:t>Com pouco texto, para ler sozinha e treinar a decifração;</a:t>
            </a: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200" dirty="0" smtClean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600" dirty="0" smtClean="0">
                <a:solidFill>
                  <a:schemeClr val="dk1"/>
                </a:solidFill>
              </a:rPr>
              <a:t> Com texto mais longo para ouvir ler e para descobrir sílabas, palavras e frases, vocabulário, histórias familiares, contos tradicionais, histórias de animais…;</a:t>
            </a: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200" dirty="0" smtClean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600" dirty="0">
                <a:solidFill>
                  <a:schemeClr val="dk1"/>
                </a:solidFill>
              </a:rPr>
              <a:t> </a:t>
            </a:r>
            <a:r>
              <a:rPr lang="pt-PT" sz="1600" dirty="0" smtClean="0">
                <a:solidFill>
                  <a:schemeClr val="dk1"/>
                </a:solidFill>
              </a:rPr>
              <a:t>Informações sobre vários temas;</a:t>
            </a: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600" dirty="0" smtClean="0">
              <a:solidFill>
                <a:schemeClr val="dk1"/>
              </a:solidFill>
            </a:endParaRPr>
          </a:p>
          <a:p>
            <a:pPr marL="273050"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600" dirty="0">
                <a:solidFill>
                  <a:schemeClr val="dk1"/>
                </a:solidFill>
              </a:rPr>
              <a:t> </a:t>
            </a:r>
            <a:r>
              <a:rPr lang="pt-PT" sz="1600" dirty="0" smtClean="0">
                <a:solidFill>
                  <a:schemeClr val="dk1"/>
                </a:solidFill>
              </a:rPr>
              <a:t>Histórias alusivas a temas diversos</a:t>
            </a: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20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lang="pt-PT" sz="20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lang="pt-PT" sz="20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Deixar os miúdos escolherem os de que mais gostam e incentivar a que procurem sempre novos livros.</a:t>
            </a:r>
            <a:endParaRPr lang="pt-PT" sz="2800" dirty="0">
              <a:solidFill>
                <a:schemeClr val="dk1"/>
              </a:solidFill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E:\PNL_0 a 10\Leitura vai e vem\IMAGENS\meninos copy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26875" r="9562" b="24582"/>
          <a:stretch/>
        </p:blipFill>
        <p:spPr bwMode="auto">
          <a:xfrm>
            <a:off x="5302151" y="3573016"/>
            <a:ext cx="3589919" cy="18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6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8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4" y="6381750"/>
            <a:ext cx="576759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+mn-lt"/>
                <a:ea typeface="Rockwell"/>
                <a:cs typeface="Rockwell"/>
                <a:sym typeface="Rockwell"/>
              </a:rPr>
              <a:t>13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Livros mais adequados</a:t>
            </a:r>
            <a:endParaRPr lang="pt-PT" sz="2800" b="1" dirty="0">
              <a:solidFill>
                <a:srgbClr val="006600"/>
              </a:solidFill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323528" y="2370816"/>
            <a:ext cx="8352159" cy="271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Conheça as recomendações do Plano Nacional de Leitura 2027.</a:t>
            </a:r>
          </a:p>
          <a:p>
            <a:pPr lvl="0">
              <a:buClr>
                <a:schemeClr val="dk1"/>
              </a:buClr>
              <a:buSzPts val="2400"/>
            </a:pPr>
            <a:endParaRPr lang="pt-PT" sz="2000" b="1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2400"/>
            </a:pPr>
            <a:r>
              <a:rPr lang="pt-PT" sz="2000" b="1" dirty="0">
                <a:solidFill>
                  <a:srgbClr val="00B0F0"/>
                </a:solidFill>
                <a:hlinkClick r:id="rId3"/>
              </a:rPr>
              <a:t>PNL 2027</a:t>
            </a:r>
            <a:endParaRPr lang="pt-PT" sz="2000" b="1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lang="pt-PT" sz="20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				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>
                <a:solidFill>
                  <a:schemeClr val="dk1"/>
                </a:solidFill>
              </a:rPr>
              <a:t>	</a:t>
            </a:r>
            <a:r>
              <a:rPr lang="pt-PT" sz="2000" b="1" dirty="0" smtClean="0">
                <a:solidFill>
                  <a:schemeClr val="dk1"/>
                </a:solidFill>
              </a:rPr>
              <a:t>		Pesquise de acordo com a idade, tema e 				interesses das crianças.</a:t>
            </a:r>
            <a:endParaRPr lang="pt-PT" sz="2000" dirty="0"/>
          </a:p>
          <a:p>
            <a:pPr lvl="0">
              <a:buClr>
                <a:schemeClr val="dk1"/>
              </a:buClr>
              <a:buSzPts val="2400"/>
            </a:pPr>
            <a:endParaRPr lang="pt-PT" sz="2000" b="1" dirty="0" smtClean="0">
              <a:solidFill>
                <a:schemeClr val="dk1"/>
              </a:solidFill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9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0825" y="3601942"/>
            <a:ext cx="2377207" cy="2346549"/>
          </a:xfrm>
          <a:prstGeom prst="rect">
            <a:avLst/>
          </a:prstGeom>
        </p:spPr>
      </p:pic>
      <p:sp>
        <p:nvSpPr>
          <p:cNvPr id="14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94" descr="mochila_logos_bao_definicao"/>
          <p:cNvPicPr preferRelativeResize="0"/>
          <p:nvPr/>
        </p:nvPicPr>
        <p:blipFill rotWithShape="1">
          <a:blip r:embed="rId6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9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1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269703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Overlock"/>
              <a:buNone/>
            </a:pPr>
            <a:r>
              <a:rPr lang="en-US" sz="2400" b="1" dirty="0">
                <a:solidFill>
                  <a:srgbClr val="006600"/>
                </a:solidFill>
              </a:rPr>
              <a:t>O</a:t>
            </a:r>
            <a:r>
              <a:rPr lang="en-US" sz="2400" b="1" i="0" u="none" strike="noStrike" cap="none" dirty="0" smtClean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Plano Nacional de </a:t>
            </a:r>
            <a:r>
              <a:rPr lang="pt-PT" sz="2400" b="1" i="0" u="none" strike="noStrike" cap="none" dirty="0" smtClean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Leitura 2027</a:t>
            </a:r>
            <a:endParaRPr lang="pt-PT" sz="2800" b="1" i="0" u="none" strike="noStrike" cap="none" dirty="0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323528" y="2060848"/>
            <a:ext cx="856854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700" b="1" i="0" u="none" strike="noStrike" cap="none" dirty="0" smtClean="0">
                <a:solidFill>
                  <a:schemeClr val="dk2"/>
                </a:solidFill>
                <a:sym typeface="Arial"/>
              </a:rPr>
              <a:t> O PNL 2027 </a:t>
            </a:r>
            <a:r>
              <a:rPr lang="pt-PT" sz="1700" b="1" dirty="0" smtClean="0">
                <a:solidFill>
                  <a:schemeClr val="dk2"/>
                </a:solidFill>
              </a:rPr>
              <a:t>foi relançado, envolvendo os Ministérios da Educação e da Cultura, e as Secretarias de Estado da Ciência, Tecnologia e Ensino Superior e das Autarquias.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endParaRPr lang="pt-PT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pt-PT" sz="1700" b="1" dirty="0" smtClean="0">
                <a:solidFill>
                  <a:schemeClr val="dk2"/>
                </a:solidFill>
              </a:rPr>
              <a:t>M</a:t>
            </a:r>
            <a:r>
              <a:rPr lang="pt-PT" sz="1700" b="1" i="0" u="none" strike="noStrike" cap="none" dirty="0" smtClean="0">
                <a:solidFill>
                  <a:schemeClr val="dk2"/>
                </a:solidFill>
                <a:sym typeface="Arial"/>
              </a:rPr>
              <a:t>antém como grandes finalidades promover o gosto, os hábitos e as competências leitoras da população portuguesa.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endParaRPr lang="pt-PT" b="1" dirty="0" smtClean="0">
              <a:solidFill>
                <a:schemeClr val="dk2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 smtClean="0">
                <a:solidFill>
                  <a:schemeClr val="dk2"/>
                </a:solidFill>
              </a:rPr>
              <a:t> </a:t>
            </a:r>
            <a:r>
              <a:rPr lang="pt-PT" sz="1700" b="1" dirty="0" smtClean="0">
                <a:solidFill>
                  <a:schemeClr val="dk2"/>
                </a:solidFill>
              </a:rPr>
              <a:t>Vê na literacia o instrumento indispensável de qualificação, inovação e competitividade do país para enfrentar os desafios deste século.</a:t>
            </a:r>
            <a:endParaRPr lang="pt-PT" sz="1700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</a:pPr>
            <a:endParaRPr lang="pt-PT" b="1" i="1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pt-PT" sz="1700" b="1" i="0" u="none" strike="noStrike" cap="none" dirty="0" smtClean="0">
                <a:solidFill>
                  <a:schemeClr val="dk2"/>
                </a:solidFill>
                <a:sym typeface="Arial"/>
              </a:rPr>
              <a:t>Alarga o público destinatário </a:t>
            </a:r>
            <a:r>
              <a:rPr lang="pt-PT" sz="1700" b="1" dirty="0" smtClean="0">
                <a:solidFill>
                  <a:schemeClr val="dk2"/>
                </a:solidFill>
              </a:rPr>
              <a:t>à</a:t>
            </a:r>
            <a:r>
              <a:rPr lang="pt-PT" sz="1700" b="1" i="0" u="none" strike="noStrike" cap="none" dirty="0" smtClean="0">
                <a:solidFill>
                  <a:schemeClr val="dk2"/>
                </a:solidFill>
                <a:sym typeface="Arial"/>
              </a:rPr>
              <a:t> 1.ª infância, população jovem e adulta menos qualificada, incentivando a prática da leitura e da escrita.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ckwell"/>
              <a:buNone/>
            </a:pPr>
            <a:endParaRPr lang="pt-PT" b="1" i="0" u="none" strike="noStrike" cap="none" dirty="0" smtClean="0">
              <a:solidFill>
                <a:schemeClr val="dk2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1800" b="1" i="0" u="none" strike="noStrike" cap="none" dirty="0" smtClean="0">
                <a:solidFill>
                  <a:schemeClr val="dk2"/>
                </a:solidFill>
                <a:sym typeface="Arial"/>
              </a:rPr>
              <a:t> </a:t>
            </a:r>
            <a:r>
              <a:rPr lang="pt-PT" sz="1700" b="1" i="0" u="none" strike="noStrike" cap="none" dirty="0" smtClean="0">
                <a:solidFill>
                  <a:schemeClr val="dk2"/>
                </a:solidFill>
                <a:sym typeface="Arial"/>
              </a:rPr>
              <a:t>O sucesso do PNL2027 depende da intervenção de todos os responsáveis pela educação.</a:t>
            </a:r>
            <a:endParaRPr lang="pt-PT" sz="17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4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Shape 94" descr="mochila_logos_bao_definicao"/>
          <p:cNvPicPr preferRelativeResize="0"/>
          <p:nvPr/>
        </p:nvPicPr>
        <p:blipFill rotWithShape="1">
          <a:blip r:embed="rId4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2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O livro e a leitura no desenvolvimento da criança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323528" y="2276872"/>
            <a:ext cx="8568542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2000" b="1" dirty="0">
                <a:solidFill>
                  <a:schemeClr val="dk2"/>
                </a:solidFill>
              </a:rPr>
              <a:t>A leitura desenvolve a linguagem, enriquece o vocabulário, exercita a compreensão de frases, estimula capacidades cognitivas como a atenção, a memória e o raciocínio.</a:t>
            </a:r>
            <a:endParaRPr lang="pt-PT" sz="2000" dirty="0"/>
          </a:p>
          <a:p>
            <a:pPr lvl="0">
              <a:buClr>
                <a:schemeClr val="dk2"/>
              </a:buClr>
              <a:buSzPts val="2200"/>
            </a:pPr>
            <a:endParaRPr lang="pt-PT" sz="1600" b="1" dirty="0">
              <a:solidFill>
                <a:schemeClr val="dk2"/>
              </a:solidFill>
            </a:endParaRPr>
          </a:p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Uma boa capacidade de leitura autónoma facilita a compreensão, permite retirar prazer do ato de ler e torna o estudo mais fácil e produtivo.</a:t>
            </a:r>
          </a:p>
          <a:p>
            <a:pPr lvl="0">
              <a:buClr>
                <a:schemeClr val="dk1"/>
              </a:buClr>
              <a:buSzPts val="2000"/>
            </a:pPr>
            <a:endParaRPr lang="pt-PT" sz="1600" b="1" i="1" dirty="0">
              <a:solidFill>
                <a:schemeClr val="dk2"/>
              </a:solidFill>
            </a:endParaRPr>
          </a:p>
          <a:p>
            <a:pPr lvl="0">
              <a:buClr>
                <a:schemeClr val="dk2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O contacto com livros, desde cedo e regularmente,</a:t>
            </a:r>
            <a:endParaRPr lang="pt-PT" sz="2000" dirty="0"/>
          </a:p>
          <a:p>
            <a:pPr lvl="0">
              <a:buClr>
                <a:schemeClr val="dk2"/>
              </a:buClr>
              <a:buSzPts val="2400"/>
            </a:pPr>
            <a:r>
              <a:rPr lang="pt-PT" sz="2000" b="1" dirty="0">
                <a:solidFill>
                  <a:schemeClr val="dk2"/>
                </a:solidFill>
              </a:rPr>
              <a:t>desenvolve competências intelectuais, </a:t>
            </a:r>
            <a:r>
              <a:rPr lang="pt-PT" sz="2000" b="1" dirty="0" err="1">
                <a:solidFill>
                  <a:schemeClr val="dk2"/>
                </a:solidFill>
              </a:rPr>
              <a:t>afetivas</a:t>
            </a:r>
            <a:r>
              <a:rPr lang="pt-PT" sz="2000" b="1" dirty="0">
                <a:solidFill>
                  <a:schemeClr val="dk2"/>
                </a:solidFill>
              </a:rPr>
              <a:t> e de</a:t>
            </a:r>
            <a:endParaRPr lang="pt-PT" sz="2000" dirty="0"/>
          </a:p>
          <a:p>
            <a:pPr lvl="0">
              <a:buClr>
                <a:schemeClr val="dk2"/>
              </a:buClr>
              <a:buSzPts val="2400"/>
            </a:pPr>
            <a:r>
              <a:rPr lang="pt-PT" sz="2000" b="1" dirty="0">
                <a:solidFill>
                  <a:schemeClr val="dk2"/>
                </a:solidFill>
              </a:rPr>
              <a:t>imaginação.</a:t>
            </a:r>
          </a:p>
          <a:p>
            <a:pPr lvl="0">
              <a:buClr>
                <a:schemeClr val="dk1"/>
              </a:buClr>
              <a:buSzPts val="2200"/>
            </a:pPr>
            <a:endParaRPr lang="pt-PT" sz="2200" b="1" dirty="0">
              <a:solidFill>
                <a:schemeClr val="dk2"/>
              </a:solidFill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18.png"/>
          <p:cNvPicPr/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01" y="4408425"/>
            <a:ext cx="2448287" cy="1324831"/>
          </a:xfrm>
          <a:prstGeom prst="rect">
            <a:avLst/>
          </a:prstGeom>
        </p:spPr>
      </p:pic>
      <p:sp>
        <p:nvSpPr>
          <p:cNvPr id="14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6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3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Importância da Leitura hoje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pic>
        <p:nvPicPr>
          <p:cNvPr id="14" name="image1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61048"/>
            <a:ext cx="170471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hape 96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6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  <p:sp>
        <p:nvSpPr>
          <p:cNvPr id="12" name="Shape 107"/>
          <p:cNvSpPr txBox="1"/>
          <p:nvPr/>
        </p:nvSpPr>
        <p:spPr>
          <a:xfrm>
            <a:off x="323528" y="2204864"/>
            <a:ext cx="8083872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 smtClean="0">
                <a:solidFill>
                  <a:schemeClr val="dk2"/>
                </a:solidFill>
              </a:rPr>
              <a:t> O </a:t>
            </a:r>
            <a:r>
              <a:rPr lang="pt-PT" sz="2000" b="1" dirty="0">
                <a:solidFill>
                  <a:schemeClr val="dk2"/>
                </a:solidFill>
              </a:rPr>
              <a:t>domínio da competência leitora é essencial para o acesso à cultura e à ciência e influencia a vida quotidiana.</a:t>
            </a:r>
            <a:endParaRPr lang="pt-PT" sz="2000" dirty="0"/>
          </a:p>
          <a:p>
            <a:pPr lvl="0">
              <a:buClr>
                <a:schemeClr val="dk2"/>
              </a:buClr>
              <a:buSzPts val="2200"/>
            </a:pPr>
            <a:endParaRPr lang="pt-PT" sz="1600" b="1" dirty="0">
              <a:solidFill>
                <a:schemeClr val="dk2"/>
              </a:solidFill>
            </a:endParaRPr>
          </a:p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As crianças e jovens necessitam da leitura para aprenderem e avançarem nos estudos, para </a:t>
            </a:r>
            <a:r>
              <a:rPr lang="pt-PT" sz="2000" b="1" dirty="0" smtClean="0">
                <a:solidFill>
                  <a:schemeClr val="dk2"/>
                </a:solidFill>
              </a:rPr>
              <a:t>compreenderem </a:t>
            </a:r>
            <a:r>
              <a:rPr lang="pt-PT" sz="2000" b="1" dirty="0">
                <a:solidFill>
                  <a:schemeClr val="dk2"/>
                </a:solidFill>
              </a:rPr>
              <a:t>o mundo e para manterem o seu equilíbrio </a:t>
            </a:r>
            <a:r>
              <a:rPr lang="pt-PT" sz="2000" b="1" dirty="0" smtClean="0">
                <a:solidFill>
                  <a:schemeClr val="dk2"/>
                </a:solidFill>
              </a:rPr>
              <a:t>motivacional e </a:t>
            </a:r>
            <a:r>
              <a:rPr lang="pt-PT" sz="2000" b="1" dirty="0">
                <a:solidFill>
                  <a:schemeClr val="dk2"/>
                </a:solidFill>
              </a:rPr>
              <a:t>comportamental.</a:t>
            </a:r>
          </a:p>
          <a:p>
            <a:pPr lvl="0">
              <a:buClr>
                <a:schemeClr val="dk1"/>
              </a:buClr>
              <a:buSzPts val="2000"/>
            </a:pPr>
            <a:endParaRPr lang="pt-PT" sz="1600" b="1" i="1" dirty="0">
              <a:solidFill>
                <a:schemeClr val="dk2"/>
              </a:solidFill>
            </a:endParaRPr>
          </a:p>
          <a:p>
            <a:pPr lvl="0">
              <a:buClr>
                <a:schemeClr val="dk2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A diversidade de formas e suportes de leitura </a:t>
            </a:r>
            <a:r>
              <a:rPr lang="pt-PT" sz="2000" b="1" dirty="0" smtClean="0">
                <a:solidFill>
                  <a:schemeClr val="dk2"/>
                </a:solidFill>
              </a:rPr>
              <a:t>atuais</a:t>
            </a:r>
          </a:p>
          <a:p>
            <a:pPr lvl="0">
              <a:buClr>
                <a:schemeClr val="dk2"/>
              </a:buClr>
              <a:buSzPts val="2400"/>
            </a:pPr>
            <a:r>
              <a:rPr lang="pt-PT" sz="2000" b="1" dirty="0" smtClean="0">
                <a:solidFill>
                  <a:schemeClr val="dk2"/>
                </a:solidFill>
              </a:rPr>
              <a:t>exige o </a:t>
            </a:r>
            <a:r>
              <a:rPr lang="pt-PT" sz="2000" b="1" dirty="0">
                <a:solidFill>
                  <a:schemeClr val="dk2"/>
                </a:solidFill>
              </a:rPr>
              <a:t>domínio de técnicas leitoras mais </a:t>
            </a:r>
            <a:r>
              <a:rPr lang="pt-PT" sz="2000" b="1" dirty="0" smtClean="0">
                <a:solidFill>
                  <a:schemeClr val="dk2"/>
                </a:solidFill>
              </a:rPr>
              <a:t>complexas.</a:t>
            </a:r>
            <a:endParaRPr lang="pt-PT" sz="2000" b="1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4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Importância da Leitura hoje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323527" y="2420888"/>
            <a:ext cx="7793491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As alterações na economia mundial e a constante adaptação a profissões cada vez mais exigentes, reforça a importância de um bom domínio da </a:t>
            </a:r>
            <a:r>
              <a:rPr lang="pt-PT" sz="2000" b="1" dirty="0" smtClean="0">
                <a:solidFill>
                  <a:schemeClr val="dk2"/>
                </a:solidFill>
              </a:rPr>
              <a:t>leitura e da escrita.</a:t>
            </a:r>
            <a:endParaRPr lang="pt-PT" sz="2000" dirty="0"/>
          </a:p>
          <a:p>
            <a:pPr lvl="0" indent="139700">
              <a:buClr>
                <a:schemeClr val="dk2"/>
              </a:buClr>
              <a:buSzPts val="2200"/>
            </a:pPr>
            <a:endParaRPr lang="pt-PT" sz="1600" b="1" dirty="0">
              <a:solidFill>
                <a:schemeClr val="dk2"/>
              </a:solidFill>
            </a:endParaRPr>
          </a:p>
          <a:p>
            <a:pPr lvl="0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>
                <a:solidFill>
                  <a:schemeClr val="dk2"/>
                </a:solidFill>
              </a:rPr>
              <a:t> Ler </a:t>
            </a:r>
            <a:r>
              <a:rPr lang="pt-PT" sz="2000" b="1" dirty="0" smtClean="0">
                <a:solidFill>
                  <a:schemeClr val="dk2"/>
                </a:solidFill>
              </a:rPr>
              <a:t>e escrever com </a:t>
            </a:r>
            <a:r>
              <a:rPr lang="pt-PT" sz="2000" b="1" dirty="0">
                <a:solidFill>
                  <a:schemeClr val="dk2"/>
                </a:solidFill>
              </a:rPr>
              <a:t>dificuldade condiciona </a:t>
            </a:r>
            <a:r>
              <a:rPr lang="pt-PT" sz="2000" b="1" dirty="0" smtClean="0">
                <a:solidFill>
                  <a:schemeClr val="dk2"/>
                </a:solidFill>
              </a:rPr>
              <a:t>às aprendizagens </a:t>
            </a:r>
            <a:r>
              <a:rPr lang="pt-PT" sz="2000" b="1" dirty="0">
                <a:solidFill>
                  <a:schemeClr val="dk2"/>
                </a:solidFill>
              </a:rPr>
              <a:t>sendo, por vezes, </a:t>
            </a:r>
            <a:r>
              <a:rPr lang="pt-PT" sz="2000" b="1" dirty="0" smtClean="0">
                <a:solidFill>
                  <a:schemeClr val="dk2"/>
                </a:solidFill>
              </a:rPr>
              <a:t>um obstáculo </a:t>
            </a:r>
            <a:r>
              <a:rPr lang="pt-PT" sz="2000" b="1" dirty="0">
                <a:solidFill>
                  <a:schemeClr val="dk2"/>
                </a:solidFill>
              </a:rPr>
              <a:t>à inserção social</a:t>
            </a:r>
            <a:r>
              <a:rPr lang="pt-PT" sz="2000" b="1" dirty="0" smtClean="0">
                <a:solidFill>
                  <a:schemeClr val="dk2"/>
                </a:solidFill>
              </a:rPr>
              <a:t>.</a:t>
            </a:r>
          </a:p>
          <a:p>
            <a:pPr lvl="0">
              <a:buClr>
                <a:schemeClr val="dk2"/>
              </a:buClr>
              <a:buSzPts val="2200"/>
              <a:buFont typeface="Arial"/>
              <a:buChar char="•"/>
            </a:pPr>
            <a:endParaRPr lang="pt-PT" sz="2000" b="1" dirty="0">
              <a:solidFill>
                <a:schemeClr val="dk2"/>
              </a:solidFill>
            </a:endParaRPr>
          </a:p>
          <a:p>
            <a:pPr lvl="0">
              <a:buClr>
                <a:schemeClr val="dk2"/>
              </a:buClr>
              <a:buSzPts val="2200"/>
              <a:buFont typeface="Arial"/>
              <a:buChar char="•"/>
            </a:pPr>
            <a:r>
              <a:rPr lang="pt-PT" sz="2000" b="1" dirty="0" smtClean="0">
                <a:solidFill>
                  <a:schemeClr val="dk2"/>
                </a:solidFill>
              </a:rPr>
              <a:t> A escrita, enquanto forma de expressão,</a:t>
            </a:r>
          </a:p>
          <a:p>
            <a:pPr lvl="0">
              <a:buClr>
                <a:schemeClr val="dk2"/>
              </a:buClr>
              <a:buSzPts val="2200"/>
            </a:pPr>
            <a:r>
              <a:rPr lang="pt-PT" sz="2000" b="1" dirty="0" smtClean="0">
                <a:solidFill>
                  <a:schemeClr val="dk2"/>
                </a:solidFill>
              </a:rPr>
              <a:t>interação e comunicação, reforça as</a:t>
            </a:r>
          </a:p>
          <a:p>
            <a:pPr lvl="0">
              <a:buClr>
                <a:schemeClr val="dk2"/>
              </a:buClr>
              <a:buSzPts val="2200"/>
            </a:pPr>
            <a:r>
              <a:rPr lang="pt-PT" sz="2000" b="1" dirty="0" smtClean="0">
                <a:solidFill>
                  <a:schemeClr val="dk2"/>
                </a:solidFill>
              </a:rPr>
              <a:t>capacidades de leitura.</a:t>
            </a:r>
            <a:endParaRPr lang="pt-PT" sz="2000" b="1" dirty="0">
              <a:solidFill>
                <a:schemeClr val="dk2"/>
              </a:solidFill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:\PNL_0 a 10\Leitura vai e vem\IMAGENS\menino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23853" b="21554"/>
          <a:stretch/>
        </p:blipFill>
        <p:spPr bwMode="auto">
          <a:xfrm>
            <a:off x="4841431" y="4221087"/>
            <a:ext cx="415129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7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5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Aprender a ler e a gostar de livros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323528" y="2276872"/>
            <a:ext cx="7776864" cy="403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Os momentos em que se partilham livros com </a:t>
            </a:r>
            <a:r>
              <a:rPr lang="pt-PT" sz="2000" b="1" dirty="0" smtClean="0">
                <a:solidFill>
                  <a:schemeClr val="dk1"/>
                </a:solidFill>
              </a:rPr>
              <a:t>as crianças </a:t>
            </a:r>
            <a:r>
              <a:rPr lang="pt-PT" sz="2000" b="1" dirty="0">
                <a:solidFill>
                  <a:schemeClr val="dk1"/>
                </a:solidFill>
              </a:rPr>
              <a:t>são muito positivos. Quanto mais cedo </a:t>
            </a:r>
            <a:r>
              <a:rPr lang="pt-PT" sz="2000" b="1" dirty="0" smtClean="0">
                <a:solidFill>
                  <a:schemeClr val="dk1"/>
                </a:solidFill>
              </a:rPr>
              <a:t>se começa melhor…</a:t>
            </a:r>
            <a:endParaRPr lang="pt-PT" sz="2000" dirty="0"/>
          </a:p>
          <a:p>
            <a:pPr lvl="0">
              <a:buClr>
                <a:schemeClr val="dk1"/>
              </a:buClr>
              <a:buSzPts val="2400"/>
            </a:pPr>
            <a:endParaRPr lang="pt-PT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Ler bem exige muito </a:t>
            </a:r>
            <a:r>
              <a:rPr lang="pt-PT" sz="2000" b="1" dirty="0" smtClean="0">
                <a:solidFill>
                  <a:schemeClr val="dk1"/>
                </a:solidFill>
              </a:rPr>
              <a:t>treino.</a:t>
            </a:r>
            <a:endParaRPr lang="pt-PT" sz="20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lang="pt-PT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Treinar a leitura é muito importante. Se as primeiras experiências com livros forem ricas e agradáveis, </a:t>
            </a:r>
            <a:r>
              <a:rPr lang="pt-PT" sz="2000" b="1" dirty="0" smtClean="0">
                <a:solidFill>
                  <a:schemeClr val="dk1"/>
                </a:solidFill>
              </a:rPr>
              <a:t>as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crianças </a:t>
            </a:r>
            <a:r>
              <a:rPr lang="pt-PT" sz="2000" b="1" dirty="0">
                <a:solidFill>
                  <a:schemeClr val="dk1"/>
                </a:solidFill>
              </a:rPr>
              <a:t>aprendem a ler melhor</a:t>
            </a:r>
            <a:r>
              <a:rPr lang="pt-PT" sz="2000" b="1" dirty="0" smtClean="0">
                <a:solidFill>
                  <a:schemeClr val="dk1"/>
                </a:solidFill>
              </a:rPr>
              <a:t>.</a:t>
            </a:r>
          </a:p>
          <a:p>
            <a:pPr lvl="0">
              <a:buClr>
                <a:schemeClr val="dk1"/>
              </a:buClr>
              <a:buSzPts val="2400"/>
            </a:pPr>
            <a:endParaRPr lang="pt-PT" b="1" dirty="0">
              <a:solidFill>
                <a:schemeClr val="dk1"/>
              </a:solidFill>
            </a:endParaRPr>
          </a:p>
          <a:p>
            <a:pPr lvl="5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>
                <a:solidFill>
                  <a:schemeClr val="dk1"/>
                </a:solidFill>
              </a:rPr>
              <a:t> </a:t>
            </a:r>
            <a:r>
              <a:rPr lang="pt-PT" sz="2000" b="1" dirty="0">
                <a:solidFill>
                  <a:schemeClr val="dk1"/>
                </a:solidFill>
              </a:rPr>
              <a:t>Escolher o melhor momento:</a:t>
            </a:r>
            <a:endParaRPr lang="pt-PT" sz="1800" b="1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pt-PT" sz="1600" i="1" dirty="0">
                <a:solidFill>
                  <a:schemeClr val="dk1"/>
                </a:solidFill>
              </a:rPr>
              <a:t>   - Momentos de pausa e de convívio familiar, sem distrações;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pt-PT" sz="1600" i="1" dirty="0">
                <a:solidFill>
                  <a:schemeClr val="dk1"/>
                </a:solidFill>
              </a:rPr>
              <a:t>   - À noite, quando as crianças já estão na cama;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pt-PT" sz="1600" i="1" dirty="0">
                <a:solidFill>
                  <a:schemeClr val="dk1"/>
                </a:solidFill>
              </a:rPr>
              <a:t>   - Nos transportes públicos, </a:t>
            </a:r>
            <a:r>
              <a:rPr lang="pt-PT" sz="1600" i="1" dirty="0" smtClean="0">
                <a:solidFill>
                  <a:schemeClr val="dk1"/>
                </a:solidFill>
              </a:rPr>
              <a:t>…</a:t>
            </a:r>
            <a:endParaRPr lang="pt-PT" sz="1600" i="1" dirty="0">
              <a:solidFill>
                <a:schemeClr val="dk1"/>
              </a:solidFill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PNL_0 a 10\Leitura vai e vem\IMAGENS\pai+filha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22911" r="36418" b="20094"/>
          <a:stretch/>
        </p:blipFill>
        <p:spPr bwMode="auto">
          <a:xfrm>
            <a:off x="6831983" y="2987060"/>
            <a:ext cx="2104770" cy="27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9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6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A família pode e deve ajudar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323528" y="2348880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As crianças que ouvem ler e conversam sobre os </a:t>
            </a:r>
            <a:r>
              <a:rPr lang="pt-PT" sz="2000" b="1" dirty="0" smtClean="0">
                <a:solidFill>
                  <a:schemeClr val="dk1"/>
                </a:solidFill>
              </a:rPr>
              <a:t>livros:</a:t>
            </a:r>
            <a:endParaRPr lang="pt-PT" sz="2000" dirty="0"/>
          </a:p>
          <a:p>
            <a:pPr lvl="2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pt-PT" sz="1600" i="1" dirty="0">
                <a:solidFill>
                  <a:schemeClr val="dk1"/>
                </a:solidFill>
              </a:rPr>
              <a:t>   - Adquirem maior vocabulário</a:t>
            </a:r>
            <a:endParaRPr lang="pt-PT" dirty="0"/>
          </a:p>
          <a:p>
            <a:pPr lvl="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pt-PT" sz="1600" i="1" dirty="0">
                <a:solidFill>
                  <a:schemeClr val="dk1"/>
                </a:solidFill>
              </a:rPr>
              <a:t>   - Aprendem a ler mais depressa</a:t>
            </a:r>
            <a:endParaRPr lang="pt-PT" dirty="0"/>
          </a:p>
          <a:p>
            <a:pPr lvl="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pt-PT" sz="1600" i="1" dirty="0">
                <a:solidFill>
                  <a:schemeClr val="dk1"/>
                </a:solidFill>
              </a:rPr>
              <a:t>   - Gostam mais de livros</a:t>
            </a:r>
            <a:endParaRPr lang="pt-PT" dirty="0"/>
          </a:p>
          <a:p>
            <a:pPr lvl="0"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pt-PT" sz="1600" i="1" dirty="0">
                <a:solidFill>
                  <a:schemeClr val="dk1"/>
                </a:solidFill>
              </a:rPr>
              <a:t>   - Têm mais sucesso na escola</a:t>
            </a:r>
            <a:endParaRPr lang="pt-PT" dirty="0"/>
          </a:p>
          <a:p>
            <a:pPr lvl="0">
              <a:buClr>
                <a:schemeClr val="dk1"/>
              </a:buClr>
              <a:buSzPts val="2400"/>
            </a:pPr>
            <a:endParaRPr lang="pt-PT" sz="16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>
                <a:solidFill>
                  <a:schemeClr val="dk1"/>
                </a:solidFill>
              </a:rPr>
              <a:t> </a:t>
            </a:r>
            <a:r>
              <a:rPr lang="pt-PT" sz="2000" b="1" dirty="0">
                <a:solidFill>
                  <a:schemeClr val="dk1"/>
                </a:solidFill>
              </a:rPr>
              <a:t>Leia alto aos seus filhos. Ajude-os a gostar de livros.</a:t>
            </a:r>
            <a:endParaRPr lang="pt-PT" sz="2000" dirty="0"/>
          </a:p>
          <a:p>
            <a:pPr lvl="0">
              <a:buClr>
                <a:schemeClr val="dk1"/>
              </a:buClr>
              <a:buSzPts val="2400"/>
            </a:pPr>
            <a:endParaRPr lang="pt-PT" sz="16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 </a:t>
            </a:r>
            <a:r>
              <a:rPr lang="pt-PT" sz="2000" b="1" dirty="0">
                <a:solidFill>
                  <a:schemeClr val="dk1"/>
                </a:solidFill>
              </a:rPr>
              <a:t>Faça da leitura um momento agradável no dia-a-dia da sua família. </a:t>
            </a:r>
            <a:endParaRPr lang="pt-PT" sz="20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</a:pPr>
            <a:endParaRPr lang="pt-PT" sz="1600" b="1" dirty="0" smtClean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Bastam 10 minutos por dia!</a:t>
            </a: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2800" dirty="0">
              <a:solidFill>
                <a:schemeClr val="dk1"/>
              </a:solidFill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image19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01" y="2708920"/>
            <a:ext cx="170471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8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7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en-US" sz="2400" b="1" dirty="0" smtClean="0">
                <a:solidFill>
                  <a:srgbClr val="006600"/>
                </a:solidFill>
              </a:rPr>
              <a:t>O que </a:t>
            </a:r>
            <a:r>
              <a:rPr lang="pt-PT" sz="2400" b="1" dirty="0" smtClean="0">
                <a:solidFill>
                  <a:srgbClr val="006600"/>
                </a:solidFill>
              </a:rPr>
              <a:t>os pais podem fazer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sp>
        <p:nvSpPr>
          <p:cNvPr id="12" name="Shape 107"/>
          <p:cNvSpPr txBox="1"/>
          <p:nvPr/>
        </p:nvSpPr>
        <p:spPr>
          <a:xfrm>
            <a:off x="539552" y="2597686"/>
            <a:ext cx="7867848" cy="342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 smtClean="0">
                <a:solidFill>
                  <a:schemeClr val="dk1"/>
                </a:solidFill>
              </a:rPr>
              <a:t> Ler todos os dias. O apoio individual de um adulto, na fase de decifração evita muitos problemas e torna a aprendizagem mais rápida e segura.</a:t>
            </a: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2000" b="1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>
                <a:solidFill>
                  <a:schemeClr val="dk1"/>
                </a:solidFill>
              </a:rPr>
              <a:t> Encorajá-la a ler cada vez mais. Ouvir ler e </a:t>
            </a:r>
            <a:r>
              <a:rPr lang="pt-PT" sz="2000" b="1" dirty="0" smtClean="0">
                <a:solidFill>
                  <a:schemeClr val="dk1"/>
                </a:solidFill>
              </a:rPr>
              <a:t>felicitá-la</a:t>
            </a:r>
          </a:p>
          <a:p>
            <a:pPr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pelos </a:t>
            </a:r>
            <a:r>
              <a:rPr lang="pt-PT" sz="2000" b="1" dirty="0">
                <a:solidFill>
                  <a:schemeClr val="dk1"/>
                </a:solidFill>
              </a:rPr>
              <a:t>progressos</a:t>
            </a:r>
            <a:r>
              <a:rPr lang="pt-PT" sz="2000" b="1" dirty="0" smtClean="0">
                <a:solidFill>
                  <a:schemeClr val="dk1"/>
                </a:solidFill>
              </a:rPr>
              <a:t>.</a:t>
            </a:r>
          </a:p>
          <a:p>
            <a:pPr>
              <a:buClr>
                <a:schemeClr val="dk1"/>
              </a:buClr>
              <a:buSzPts val="2400"/>
              <a:buFont typeface="Arial"/>
              <a:buChar char="•"/>
            </a:pPr>
            <a:endParaRPr lang="pt-PT" sz="20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 smtClean="0">
                <a:solidFill>
                  <a:schemeClr val="dk1"/>
                </a:solidFill>
              </a:rPr>
              <a:t> Continuar </a:t>
            </a:r>
            <a:r>
              <a:rPr lang="pt-PT" sz="2000" b="1" dirty="0">
                <a:solidFill>
                  <a:schemeClr val="dk1"/>
                </a:solidFill>
              </a:rPr>
              <a:t>a ler as histórias preferidas e </a:t>
            </a:r>
            <a:r>
              <a:rPr lang="pt-PT" sz="2000" b="1" dirty="0" smtClean="0">
                <a:solidFill>
                  <a:schemeClr val="dk1"/>
                </a:solidFill>
              </a:rPr>
              <a:t>incentivá-la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a </a:t>
            </a:r>
            <a:r>
              <a:rPr lang="pt-PT" sz="2000" b="1" dirty="0">
                <a:solidFill>
                  <a:schemeClr val="dk1"/>
                </a:solidFill>
              </a:rPr>
              <a:t>lê-las sozinha.</a:t>
            </a:r>
          </a:p>
          <a:p>
            <a:pPr>
              <a:buClr>
                <a:schemeClr val="dk1"/>
              </a:buClr>
              <a:buSzPts val="2400"/>
              <a:buFont typeface="Arial"/>
              <a:buChar char="•"/>
            </a:pPr>
            <a:endParaRPr lang="pt-PT" sz="16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8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600" b="1" dirty="0" smtClean="0">
              <a:solidFill>
                <a:schemeClr val="dk1"/>
              </a:solidFill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383672" y="1978967"/>
            <a:ext cx="5492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000" b="1" dirty="0" smtClean="0">
                <a:solidFill>
                  <a:srgbClr val="FF0000"/>
                </a:solidFill>
              </a:rPr>
              <a:t>1. </a:t>
            </a:r>
            <a:r>
              <a:rPr lang="pt-PT" sz="2000" b="1" dirty="0" smtClean="0">
                <a:solidFill>
                  <a:srgbClr val="006600"/>
                </a:solidFill>
              </a:rPr>
              <a:t>Incluir </a:t>
            </a:r>
            <a:r>
              <a:rPr lang="pt-PT" sz="2000" b="1" dirty="0">
                <a:solidFill>
                  <a:srgbClr val="006600"/>
                </a:solidFill>
              </a:rPr>
              <a:t>os livros no dia-a-dia das crianças</a:t>
            </a:r>
          </a:p>
        </p:txBody>
      </p:sp>
      <p:pic>
        <p:nvPicPr>
          <p:cNvPr id="1026" name="Picture 2" descr="E:\PNL_0 a 10\Leitura vai e vem\IMAGENS\cama_azul copy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t="22007" r="21363" b="14979"/>
          <a:stretch/>
        </p:blipFill>
        <p:spPr bwMode="auto">
          <a:xfrm rot="179190">
            <a:off x="7109019" y="3457946"/>
            <a:ext cx="1646512" cy="25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5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9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6372225" y="1268412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0825" y="6381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</a:pPr>
            <a:r>
              <a:rPr lang="en-US" sz="1800" dirty="0">
                <a:solidFill>
                  <a:schemeClr val="dk1"/>
                </a:solidFill>
                <a:latin typeface="+mn-lt"/>
                <a:sym typeface="Rockwell"/>
              </a:rPr>
              <a:t>8</a:t>
            </a:r>
            <a:endParaRPr dirty="0">
              <a:latin typeface="+mn-lt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250825" y="6237287"/>
            <a:ext cx="7740000" cy="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06"/>
          <p:cNvSpPr txBox="1"/>
          <p:nvPr/>
        </p:nvSpPr>
        <p:spPr>
          <a:xfrm>
            <a:off x="323279" y="1340768"/>
            <a:ext cx="7561089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400" b="1" dirty="0" smtClean="0">
                <a:solidFill>
                  <a:srgbClr val="006600"/>
                </a:solidFill>
              </a:rPr>
              <a:t>O que os pais podem fazer</a:t>
            </a:r>
            <a:endParaRPr lang="pt-PT" sz="2800" b="1" i="0" u="none" strike="noStrike" cap="none" dirty="0">
              <a:solidFill>
                <a:srgbClr val="006600"/>
              </a:solidFill>
              <a:sym typeface="Arial"/>
            </a:endParaRPr>
          </a:p>
        </p:txBody>
      </p:sp>
      <p:pic>
        <p:nvPicPr>
          <p:cNvPr id="13" name="Shape 96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117018" y="5900632"/>
            <a:ext cx="792000" cy="60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383672" y="1978967"/>
            <a:ext cx="6490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6600"/>
              </a:buClr>
              <a:buSzPts val="2800"/>
            </a:pPr>
            <a:r>
              <a:rPr lang="pt-PT" sz="2000" b="1" dirty="0" smtClean="0">
                <a:solidFill>
                  <a:srgbClr val="FF0000"/>
                </a:solidFill>
              </a:rPr>
              <a:t>2. </a:t>
            </a:r>
            <a:r>
              <a:rPr lang="pt-PT" sz="2000" b="1" dirty="0" smtClean="0">
                <a:solidFill>
                  <a:srgbClr val="006600"/>
                </a:solidFill>
              </a:rPr>
              <a:t>Guardar alguns minutos para ler com as crianças</a:t>
            </a:r>
            <a:endParaRPr lang="pt-PT" sz="2000" b="1" dirty="0">
              <a:solidFill>
                <a:srgbClr val="006600"/>
              </a:solidFill>
            </a:endParaRPr>
          </a:p>
        </p:txBody>
      </p:sp>
      <p:sp>
        <p:nvSpPr>
          <p:cNvPr id="14" name="Shape 107"/>
          <p:cNvSpPr txBox="1"/>
          <p:nvPr/>
        </p:nvSpPr>
        <p:spPr>
          <a:xfrm>
            <a:off x="323527" y="2741702"/>
            <a:ext cx="8352159" cy="34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Deixar que escolha o que quer ler consigo. É importante que leia e oiça ler com prazer.</a:t>
            </a: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8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Ler alto e deixar que a criança descubra e leia sozinha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palavras e frases que já conhece.</a:t>
            </a:r>
            <a:endParaRPr lang="pt-PT" sz="18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6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1800" b="1" dirty="0" smtClean="0">
                <a:solidFill>
                  <a:schemeClr val="dk1"/>
                </a:solidFill>
              </a:rPr>
              <a:t> </a:t>
            </a:r>
            <a:r>
              <a:rPr lang="pt-PT" sz="2000" b="1" dirty="0" smtClean="0">
                <a:solidFill>
                  <a:schemeClr val="dk1"/>
                </a:solidFill>
              </a:rPr>
              <a:t>Completar frases e ajudar com as palavras que ainda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pt-PT" sz="2000" b="1" dirty="0" smtClean="0">
                <a:solidFill>
                  <a:schemeClr val="dk1"/>
                </a:solidFill>
              </a:rPr>
              <a:t>não decifra.</a:t>
            </a: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2000" b="1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400"/>
              <a:buFont typeface="Arial"/>
              <a:buChar char="•"/>
            </a:pPr>
            <a:r>
              <a:rPr lang="pt-PT" sz="2000" b="1" dirty="0" smtClean="0">
                <a:solidFill>
                  <a:schemeClr val="dk1"/>
                </a:solidFill>
              </a:rPr>
              <a:t> Ler </a:t>
            </a:r>
            <a:r>
              <a:rPr lang="pt-PT" sz="2000" b="1" dirty="0">
                <a:solidFill>
                  <a:schemeClr val="dk1"/>
                </a:solidFill>
              </a:rPr>
              <a:t>histórias mais curtas, se a criança pedir, e histórias com pequenos capítulos.</a:t>
            </a: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800" b="1" dirty="0" smtClean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2400"/>
              <a:buFont typeface="Arial"/>
              <a:buChar char="•"/>
            </a:pPr>
            <a:endParaRPr lang="pt-PT" sz="1600" b="1" dirty="0" smtClean="0">
              <a:solidFill>
                <a:schemeClr val="dk1"/>
              </a:solidFill>
            </a:endParaRPr>
          </a:p>
        </p:txBody>
      </p:sp>
      <p:pic>
        <p:nvPicPr>
          <p:cNvPr id="15" name="Imagem 14" descr="pai_filh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474690"/>
            <a:ext cx="1641376" cy="2114550"/>
          </a:xfrm>
          <a:prstGeom prst="rect">
            <a:avLst/>
          </a:prstGeom>
        </p:spPr>
      </p:pic>
      <p:sp>
        <p:nvSpPr>
          <p:cNvPr id="12" name="Shape 89"/>
          <p:cNvSpPr/>
          <p:nvPr/>
        </p:nvSpPr>
        <p:spPr>
          <a:xfrm>
            <a:off x="2355491" y="439446"/>
            <a:ext cx="5313726" cy="753605"/>
          </a:xfrm>
          <a:prstGeom prst="roundRect">
            <a:avLst>
              <a:gd name="adj" fmla="val 108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6" name="Shape 90"/>
          <p:cNvCxnSpPr/>
          <p:nvPr/>
        </p:nvCxnSpPr>
        <p:spPr>
          <a:xfrm>
            <a:off x="2574878" y="1024785"/>
            <a:ext cx="482135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Shape 91"/>
          <p:cNvSpPr txBox="1"/>
          <p:nvPr/>
        </p:nvSpPr>
        <p:spPr>
          <a:xfrm>
            <a:off x="3924300" y="549275"/>
            <a:ext cx="34559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Clr>
                <a:schemeClr val="lt1"/>
              </a:buClr>
              <a:buSzPts val="2400"/>
            </a:pP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Já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Sei</a:t>
            </a:r>
            <a:r>
              <a:rPr lang="en-US" sz="2400" b="1" i="1" dirty="0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 </a:t>
            </a:r>
            <a:r>
              <a:rPr lang="en-US" sz="2400" b="1" i="1" dirty="0" err="1">
                <a:solidFill>
                  <a:schemeClr val="lt1"/>
                </a:solidFill>
                <a:latin typeface="Arial" pitchFamily="34" charset="0"/>
                <a:ea typeface="Rockwell"/>
                <a:cs typeface="Arial" pitchFamily="34" charset="0"/>
                <a:sym typeface="Rockwell"/>
              </a:rPr>
              <a:t>Ler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Shape 94" descr="mochila_logos_bao_definicao"/>
          <p:cNvPicPr preferRelativeResize="0"/>
          <p:nvPr/>
        </p:nvPicPr>
        <p:blipFill rotWithShape="1">
          <a:blip r:embed="rId5">
            <a:alphaModFix/>
          </a:blip>
          <a:srcRect b="11488"/>
          <a:stretch/>
        </p:blipFill>
        <p:spPr>
          <a:xfrm>
            <a:off x="1888989" y="142168"/>
            <a:ext cx="1242851" cy="1413581"/>
          </a:xfrm>
          <a:prstGeom prst="rect">
            <a:avLst/>
          </a:prstGeom>
          <a:noFill/>
          <a:ln>
            <a:noFill/>
          </a:ln>
          <a:effectLst>
            <a:outerShdw blurRad="63500" dist="217017" dir="17433363">
              <a:srgbClr val="808080">
                <a:alpha val="4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9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1081</Words>
  <Application>Microsoft Office PowerPoint</Application>
  <PresentationFormat>Apresentação no Ecrã (4:3)</PresentationFormat>
  <Paragraphs>169</Paragraphs>
  <Slides>14</Slides>
  <Notes>14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Rockwell</vt:lpstr>
      <vt:lpstr>Overlock</vt:lpstr>
      <vt:lpstr>Modelo de apresentação predefinido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Luisa Dinis (PNL2027)</dc:creator>
  <cp:lastModifiedBy>Luisa Dinis (PNL2027)</cp:lastModifiedBy>
  <cp:revision>48</cp:revision>
  <dcterms:modified xsi:type="dcterms:W3CDTF">2018-11-20T10:12:36Z</dcterms:modified>
</cp:coreProperties>
</file>