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0" r:id="rId3"/>
    <p:sldId id="259" r:id="rId4"/>
    <p:sldId id="261" r:id="rId5"/>
    <p:sldId id="263" r:id="rId6"/>
    <p:sldId id="257" r:id="rId7"/>
    <p:sldId id="264" r:id="rId8"/>
    <p:sldId id="265" r:id="rId9"/>
    <p:sldId id="266" r:id="rId10"/>
    <p:sldId id="267" r:id="rId11"/>
    <p:sldId id="270" r:id="rId12"/>
    <p:sldId id="271" r:id="rId13"/>
    <p:sldId id="268" r:id="rId14"/>
    <p:sldId id="269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do subtítulo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D8ED-E976-4ADA-9949-342F17C482E4}" type="datetimeFigureOut">
              <a:rPr lang="pt-PT" smtClean="0"/>
              <a:t>2022-05-12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AAD78-C54B-4C35-B205-785CC6F8D3F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1981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D8ED-E976-4ADA-9949-342F17C482E4}" type="datetimeFigureOut">
              <a:rPr lang="pt-PT" smtClean="0"/>
              <a:t>2022-05-12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AAD78-C54B-4C35-B205-785CC6F8D3F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11143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D8ED-E976-4ADA-9949-342F17C482E4}" type="datetimeFigureOut">
              <a:rPr lang="pt-PT" smtClean="0"/>
              <a:t>2022-05-12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AAD78-C54B-4C35-B205-785CC6F8D3F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41885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D8ED-E976-4ADA-9949-342F17C482E4}" type="datetimeFigureOut">
              <a:rPr lang="pt-PT" smtClean="0"/>
              <a:t>2022-05-12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AAD78-C54B-4C35-B205-785CC6F8D3F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37326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D8ED-E976-4ADA-9949-342F17C482E4}" type="datetimeFigureOut">
              <a:rPr lang="pt-PT" smtClean="0"/>
              <a:t>2022-05-12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AAD78-C54B-4C35-B205-785CC6F8D3F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76629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D8ED-E976-4ADA-9949-342F17C482E4}" type="datetimeFigureOut">
              <a:rPr lang="pt-PT" smtClean="0"/>
              <a:t>2022-05-12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AAD78-C54B-4C35-B205-785CC6F8D3F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22613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D8ED-E976-4ADA-9949-342F17C482E4}" type="datetimeFigureOut">
              <a:rPr lang="pt-PT" smtClean="0"/>
              <a:t>2022-05-12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AAD78-C54B-4C35-B205-785CC6F8D3F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66165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D8ED-E976-4ADA-9949-342F17C482E4}" type="datetimeFigureOut">
              <a:rPr lang="pt-PT" smtClean="0"/>
              <a:t>2022-05-12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AAD78-C54B-4C35-B205-785CC6F8D3F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66867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D8ED-E976-4ADA-9949-342F17C482E4}" type="datetimeFigureOut">
              <a:rPr lang="pt-PT" smtClean="0"/>
              <a:t>2022-05-12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AAD78-C54B-4C35-B205-785CC6F8D3F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80368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D8ED-E976-4ADA-9949-342F17C482E4}" type="datetimeFigureOut">
              <a:rPr lang="pt-PT" smtClean="0"/>
              <a:t>2022-05-12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AAD78-C54B-4C35-B205-785CC6F8D3F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05658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D8ED-E976-4ADA-9949-342F17C482E4}" type="datetimeFigureOut">
              <a:rPr lang="pt-PT" smtClean="0"/>
              <a:t>2022-05-12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AAD78-C54B-4C35-B205-785CC6F8D3F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43692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1D8ED-E976-4ADA-9949-342F17C482E4}" type="datetimeFigureOut">
              <a:rPr lang="pt-PT" smtClean="0"/>
              <a:t>2022-05-12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AAD78-C54B-4C35-B205-785CC6F8D3F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31103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microsoft.com/office/2007/relationships/hdphoto" Target="../media/hdphoto5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microsoft.com/office/2007/relationships/hdphoto" Target="../media/hdphoto5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.png"/><Relationship Id="rId7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30.png"/><Relationship Id="rId10" Type="http://schemas.microsoft.com/office/2007/relationships/hdphoto" Target="../media/hdphoto9.wdp"/><Relationship Id="rId4" Type="http://schemas.openxmlformats.org/officeDocument/2006/relationships/image" Target="../media/image3.png"/><Relationship Id="rId9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.png"/><Relationship Id="rId7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rtar Retângulo de Canto Diagonal 3"/>
          <p:cNvSpPr/>
          <p:nvPr/>
        </p:nvSpPr>
        <p:spPr>
          <a:xfrm>
            <a:off x="434340" y="2724003"/>
            <a:ext cx="11430000" cy="1732893"/>
          </a:xfrm>
          <a:prstGeom prst="snip2DiagRect">
            <a:avLst/>
          </a:prstGeom>
          <a:solidFill>
            <a:srgbClr val="5FAC9F"/>
          </a:solidFill>
          <a:ln w="38100">
            <a:solidFill>
              <a:srgbClr val="5FAC9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pt-PT" sz="3300" b="1" spc="225" dirty="0">
                <a:solidFill>
                  <a:srgbClr val="FFFFFF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Ensino das correspondências entre grafemas-fonemas  </a:t>
            </a:r>
          </a:p>
          <a:p>
            <a:pPr algn="ctr"/>
            <a:r>
              <a:rPr lang="pt-PT" sz="2400" b="1" spc="225" dirty="0">
                <a:solidFill>
                  <a:srgbClr val="FFFFFF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(Exemplo do &lt;P </a:t>
            </a:r>
            <a:r>
              <a:rPr lang="pt-PT" sz="2400" b="1" spc="225" dirty="0" err="1">
                <a:solidFill>
                  <a:srgbClr val="FFFFFF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</a:t>
            </a:r>
            <a:r>
              <a:rPr lang="pt-PT" sz="2400" b="1" spc="225" dirty="0">
                <a:solidFill>
                  <a:srgbClr val="FFFFFF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&gt;- /p/)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1769663" y="5009157"/>
            <a:ext cx="3857183" cy="752567"/>
            <a:chOff x="2325387" y="181094"/>
            <a:chExt cx="2207227" cy="430957"/>
          </a:xfrm>
        </p:grpSpPr>
        <p:pic>
          <p:nvPicPr>
            <p:cNvPr id="6" name="Imagem 5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7" name="Imagem 6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3377" y="5294884"/>
            <a:ext cx="1149737" cy="64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030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12" name="Imagem 11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13" name="Imagem 12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  <p:grpSp>
        <p:nvGrpSpPr>
          <p:cNvPr id="15" name="Grupo 14"/>
          <p:cNvGrpSpPr/>
          <p:nvPr/>
        </p:nvGrpSpPr>
        <p:grpSpPr>
          <a:xfrm>
            <a:off x="877269" y="2530068"/>
            <a:ext cx="10611586" cy="1582003"/>
            <a:chOff x="0" y="85725"/>
            <a:chExt cx="4152900" cy="619125"/>
          </a:xfrm>
        </p:grpSpPr>
        <p:sp>
          <p:nvSpPr>
            <p:cNvPr id="16" name="Retângulo 15"/>
            <p:cNvSpPr/>
            <p:nvPr/>
          </p:nvSpPr>
          <p:spPr>
            <a:xfrm>
              <a:off x="1628775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0" y="85725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3276600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</p:grpSp>
      <p:pic>
        <p:nvPicPr>
          <p:cNvPr id="19" name="Picture 2" descr="Conjunto de personagens de foca e sua silhueta em fundo branco Vetor gráti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966" l="319" r="570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386"/>
          <a:stretch/>
        </p:blipFill>
        <p:spPr bwMode="auto">
          <a:xfrm>
            <a:off x="1061862" y="2554407"/>
            <a:ext cx="1869955" cy="155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020" b="96970" l="0" r="9655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51524" y="2530068"/>
            <a:ext cx="1368856" cy="1557664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9"/>
          <a:srcRect b="7435"/>
          <a:stretch/>
        </p:blipFill>
        <p:spPr>
          <a:xfrm>
            <a:off x="9629650" y="2804772"/>
            <a:ext cx="1489083" cy="1056933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4A5976AD-163E-886A-BF74-C5EE1A96172C}"/>
              </a:ext>
            </a:extLst>
          </p:cNvPr>
          <p:cNvSpPr/>
          <p:nvPr/>
        </p:nvSpPr>
        <p:spPr>
          <a:xfrm>
            <a:off x="1522073" y="4362436"/>
            <a:ext cx="8177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pt-PT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oca</a:t>
            </a:r>
            <a:endParaRPr lang="pt-PT" dirty="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31283F90-3643-4299-1296-375A70ED45BA}"/>
              </a:ext>
            </a:extLst>
          </p:cNvPr>
          <p:cNvSpPr/>
          <p:nvPr/>
        </p:nvSpPr>
        <p:spPr>
          <a:xfrm>
            <a:off x="5661983" y="4391890"/>
            <a:ext cx="10510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t-PT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inha</a:t>
            </a:r>
            <a:endParaRPr lang="pt-PT" dirty="0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4362C885-6C56-8524-2C37-5E832769498B}"/>
              </a:ext>
            </a:extLst>
          </p:cNvPr>
          <p:cNvSpPr/>
          <p:nvPr/>
        </p:nvSpPr>
        <p:spPr>
          <a:xfrm>
            <a:off x="10035181" y="4391890"/>
            <a:ext cx="8177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t-PT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5694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877269" y="2530068"/>
            <a:ext cx="10611586" cy="1582003"/>
            <a:chOff x="0" y="85725"/>
            <a:chExt cx="4152900" cy="619125"/>
          </a:xfrm>
        </p:grpSpPr>
        <p:sp>
          <p:nvSpPr>
            <p:cNvPr id="5" name="Retângulo 4"/>
            <p:cNvSpPr/>
            <p:nvPr/>
          </p:nvSpPr>
          <p:spPr>
            <a:xfrm>
              <a:off x="1628775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6" name="Retângulo 5"/>
            <p:cNvSpPr/>
            <p:nvPr/>
          </p:nvSpPr>
          <p:spPr>
            <a:xfrm>
              <a:off x="0" y="85725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3276600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12" name="Imagem 11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13" name="Imagem 12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880" y="2576562"/>
            <a:ext cx="2085267" cy="149913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5401" b="62044" l="19595" r="42703">
                        <a14:foregroundMark x1="30811" y1="42153" x2="30541" y2="37409"/>
                      </a14:backgroundRemoval>
                    </a14:imgEffect>
                  </a14:imgLayer>
                </a14:imgProps>
              </a:ext>
            </a:extLst>
          </a:blip>
          <a:srcRect l="16945" t="33002" r="56450" b="34634"/>
          <a:stretch/>
        </p:blipFill>
        <p:spPr>
          <a:xfrm>
            <a:off x="5221076" y="2576562"/>
            <a:ext cx="1875295" cy="1689316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8"/>
          <a:srcRect l="25960" t="2786" r="49413" b="47334"/>
          <a:stretch/>
        </p:blipFill>
        <p:spPr>
          <a:xfrm>
            <a:off x="9783762" y="2595989"/>
            <a:ext cx="1171043" cy="151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231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12" name="Imagem 11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13" name="Imagem 12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877269" y="2530068"/>
            <a:ext cx="10611586" cy="1582003"/>
            <a:chOff x="0" y="85725"/>
            <a:chExt cx="4152900" cy="619125"/>
          </a:xfrm>
        </p:grpSpPr>
        <p:sp>
          <p:nvSpPr>
            <p:cNvPr id="23" name="Retângulo 22"/>
            <p:cNvSpPr/>
            <p:nvPr/>
          </p:nvSpPr>
          <p:spPr>
            <a:xfrm>
              <a:off x="1628775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24" name="Retângulo 23"/>
            <p:cNvSpPr/>
            <p:nvPr/>
          </p:nvSpPr>
          <p:spPr>
            <a:xfrm>
              <a:off x="0" y="85725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25" name="Retângulo 24"/>
            <p:cNvSpPr/>
            <p:nvPr/>
          </p:nvSpPr>
          <p:spPr>
            <a:xfrm>
              <a:off x="3276600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877269" y="2530068"/>
            <a:ext cx="10611586" cy="1582003"/>
            <a:chOff x="0" y="85725"/>
            <a:chExt cx="4152900" cy="619125"/>
          </a:xfrm>
        </p:grpSpPr>
        <p:sp>
          <p:nvSpPr>
            <p:cNvPr id="16" name="Retângulo 15"/>
            <p:cNvSpPr/>
            <p:nvPr/>
          </p:nvSpPr>
          <p:spPr>
            <a:xfrm>
              <a:off x="1628775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0" y="85725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3276600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</p:grpSp>
      <p:pic>
        <p:nvPicPr>
          <p:cNvPr id="19" name="Imagem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880" y="2576562"/>
            <a:ext cx="2085267" cy="1499138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5401" b="62044" l="19595" r="42703">
                        <a14:foregroundMark x1="30811" y1="42153" x2="30541" y2="37409"/>
                      </a14:backgroundRemoval>
                    </a14:imgEffect>
                  </a14:imgLayer>
                </a14:imgProps>
              </a:ext>
            </a:extLst>
          </a:blip>
          <a:srcRect l="16945" t="33002" r="56450" b="34634"/>
          <a:stretch/>
        </p:blipFill>
        <p:spPr>
          <a:xfrm>
            <a:off x="5221076" y="2576562"/>
            <a:ext cx="1875295" cy="1689316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8"/>
          <a:srcRect l="25960" t="2786" r="49413" b="47334"/>
          <a:stretch/>
        </p:blipFill>
        <p:spPr>
          <a:xfrm>
            <a:off x="9783762" y="2595989"/>
            <a:ext cx="1171043" cy="1516082"/>
          </a:xfrm>
          <a:prstGeom prst="rect">
            <a:avLst/>
          </a:prstGeom>
        </p:spPr>
      </p:pic>
      <p:sp>
        <p:nvSpPr>
          <p:cNvPr id="26" name="Retângulo 25">
            <a:extLst>
              <a:ext uri="{FF2B5EF4-FFF2-40B4-BE49-F238E27FC236}">
                <a16:creationId xmlns:a16="http://schemas.microsoft.com/office/drawing/2014/main" id="{26CA2F8A-DFF9-AAEB-2A27-DDFF662825F6}"/>
              </a:ext>
            </a:extLst>
          </p:cNvPr>
          <p:cNvSpPr/>
          <p:nvPr/>
        </p:nvSpPr>
        <p:spPr>
          <a:xfrm>
            <a:off x="1384660" y="4283122"/>
            <a:ext cx="8177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t-PT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izza</a:t>
            </a:r>
            <a:endParaRPr lang="pt-PT" dirty="0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0F5945AA-C247-A5E6-D8E4-C461E8B68042}"/>
              </a:ext>
            </a:extLst>
          </p:cNvPr>
          <p:cNvSpPr/>
          <p:nvPr/>
        </p:nvSpPr>
        <p:spPr>
          <a:xfrm>
            <a:off x="5641213" y="4307460"/>
            <a:ext cx="10861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t-PT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anela</a:t>
            </a:r>
            <a:endParaRPr lang="pt-PT" dirty="0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D2A2522A-F80A-EEC2-1CA5-1906A95A874A}"/>
              </a:ext>
            </a:extLst>
          </p:cNvPr>
          <p:cNvSpPr/>
          <p:nvPr/>
        </p:nvSpPr>
        <p:spPr>
          <a:xfrm>
            <a:off x="9897767" y="4312576"/>
            <a:ext cx="1173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pt-PT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alinha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32952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877269" y="2530068"/>
            <a:ext cx="10611586" cy="1582003"/>
            <a:chOff x="0" y="85725"/>
            <a:chExt cx="4152900" cy="619125"/>
          </a:xfrm>
        </p:grpSpPr>
        <p:sp>
          <p:nvSpPr>
            <p:cNvPr id="5" name="Retângulo 4"/>
            <p:cNvSpPr/>
            <p:nvPr/>
          </p:nvSpPr>
          <p:spPr>
            <a:xfrm>
              <a:off x="1628775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6" name="Retângulo 5"/>
            <p:cNvSpPr/>
            <p:nvPr/>
          </p:nvSpPr>
          <p:spPr>
            <a:xfrm>
              <a:off x="0" y="85725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3276600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12" name="Imagem 11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13" name="Imagem 12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2911" y="2397469"/>
            <a:ext cx="1127858" cy="1822862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44" b="89776" l="9744" r="6214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73870" y="2249739"/>
            <a:ext cx="2207800" cy="22078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8"/>
          <a:srcRect r="50422"/>
          <a:stretch/>
        </p:blipFill>
        <p:spPr>
          <a:xfrm>
            <a:off x="5350295" y="2566703"/>
            <a:ext cx="1471869" cy="148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775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12" name="Imagem 11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13" name="Imagem 12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877269" y="2530068"/>
            <a:ext cx="10611586" cy="1582003"/>
            <a:chOff x="0" y="85725"/>
            <a:chExt cx="4152900" cy="619125"/>
          </a:xfrm>
        </p:grpSpPr>
        <p:sp>
          <p:nvSpPr>
            <p:cNvPr id="23" name="Retângulo 22"/>
            <p:cNvSpPr/>
            <p:nvPr/>
          </p:nvSpPr>
          <p:spPr>
            <a:xfrm>
              <a:off x="1628775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24" name="Retângulo 23"/>
            <p:cNvSpPr/>
            <p:nvPr/>
          </p:nvSpPr>
          <p:spPr>
            <a:xfrm>
              <a:off x="0" y="85725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25" name="Retângulo 24"/>
            <p:cNvSpPr/>
            <p:nvPr/>
          </p:nvSpPr>
          <p:spPr>
            <a:xfrm>
              <a:off x="3276600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</p:grpSp>
      <p:pic>
        <p:nvPicPr>
          <p:cNvPr id="26" name="Imagem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2911" y="2397469"/>
            <a:ext cx="1127858" cy="1822862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44" b="89776" l="9744" r="6214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73870" y="2249739"/>
            <a:ext cx="2207800" cy="220780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 rotWithShape="1">
          <a:blip r:embed="rId8"/>
          <a:srcRect r="50422"/>
          <a:stretch/>
        </p:blipFill>
        <p:spPr>
          <a:xfrm>
            <a:off x="5350295" y="2566703"/>
            <a:ext cx="1471869" cy="1484393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955A11BA-DE3F-008A-66AB-818EDF061C99}"/>
              </a:ext>
            </a:extLst>
          </p:cNvPr>
          <p:cNvSpPr/>
          <p:nvPr/>
        </p:nvSpPr>
        <p:spPr>
          <a:xfrm>
            <a:off x="1430547" y="4232627"/>
            <a:ext cx="9412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t-PT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orta</a:t>
            </a:r>
            <a:endParaRPr lang="pt-PT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CE706916-0B35-3881-DC81-C2303D66E01D}"/>
              </a:ext>
            </a:extLst>
          </p:cNvPr>
          <p:cNvSpPr/>
          <p:nvPr/>
        </p:nvSpPr>
        <p:spPr>
          <a:xfrm>
            <a:off x="5687101" y="4256965"/>
            <a:ext cx="8177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pt-PT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ato</a:t>
            </a:r>
            <a:endParaRPr lang="pt-PT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10476463-3E0A-ABE0-B8CC-5ADA369057BD}"/>
              </a:ext>
            </a:extLst>
          </p:cNvPr>
          <p:cNvSpPr/>
          <p:nvPr/>
        </p:nvSpPr>
        <p:spPr>
          <a:xfrm>
            <a:off x="9943655" y="4262081"/>
            <a:ext cx="10215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t-PT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anda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2210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877269" y="2530068"/>
            <a:ext cx="10611586" cy="1582003"/>
            <a:chOff x="0" y="85725"/>
            <a:chExt cx="4152900" cy="619125"/>
          </a:xfrm>
        </p:grpSpPr>
        <p:sp>
          <p:nvSpPr>
            <p:cNvPr id="5" name="Retângulo 4"/>
            <p:cNvSpPr/>
            <p:nvPr/>
          </p:nvSpPr>
          <p:spPr>
            <a:xfrm>
              <a:off x="1628775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6" name="Retângulo 5"/>
            <p:cNvSpPr/>
            <p:nvPr/>
          </p:nvSpPr>
          <p:spPr>
            <a:xfrm>
              <a:off x="0" y="85725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3276600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12" name="Imagem 11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13" name="Imagem 12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8861" y="2709281"/>
            <a:ext cx="1340845" cy="1247915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919" b="96892" l="37973" r="58514"/>
                    </a14:imgEffect>
                  </a14:imgLayer>
                </a14:imgProps>
              </a:ext>
            </a:extLst>
          </a:blip>
          <a:srcRect l="35854" t="69295" r="42378"/>
          <a:stretch/>
        </p:blipFill>
        <p:spPr>
          <a:xfrm>
            <a:off x="5391558" y="2530068"/>
            <a:ext cx="1288212" cy="181710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8"/>
          <a:srcRect l="48101" t="986" r="3762" b="71596"/>
          <a:stretch/>
        </p:blipFill>
        <p:spPr>
          <a:xfrm>
            <a:off x="905406" y="2960751"/>
            <a:ext cx="2183432" cy="73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794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12" name="Imagem 11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13" name="Imagem 12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  <p:grpSp>
        <p:nvGrpSpPr>
          <p:cNvPr id="15" name="Grupo 14"/>
          <p:cNvGrpSpPr/>
          <p:nvPr/>
        </p:nvGrpSpPr>
        <p:grpSpPr>
          <a:xfrm>
            <a:off x="877269" y="2530068"/>
            <a:ext cx="10611586" cy="1582003"/>
            <a:chOff x="0" y="85725"/>
            <a:chExt cx="4152900" cy="619125"/>
          </a:xfrm>
        </p:grpSpPr>
        <p:sp>
          <p:nvSpPr>
            <p:cNvPr id="16" name="Retângulo 15"/>
            <p:cNvSpPr/>
            <p:nvPr/>
          </p:nvSpPr>
          <p:spPr>
            <a:xfrm>
              <a:off x="1628775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0" y="85725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3276600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</p:grpSp>
      <p:pic>
        <p:nvPicPr>
          <p:cNvPr id="20" name="Imagem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8861" y="2709281"/>
            <a:ext cx="1340845" cy="1247915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919" b="96892" l="37973" r="58514"/>
                    </a14:imgEffect>
                  </a14:imgLayer>
                </a14:imgProps>
              </a:ext>
            </a:extLst>
          </a:blip>
          <a:srcRect l="35854" t="69295" r="42378"/>
          <a:stretch/>
        </p:blipFill>
        <p:spPr>
          <a:xfrm>
            <a:off x="5391558" y="2530068"/>
            <a:ext cx="1288212" cy="1817105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8"/>
          <a:srcRect l="48101" t="986" r="3762" b="71596"/>
          <a:stretch/>
        </p:blipFill>
        <p:spPr>
          <a:xfrm>
            <a:off x="905406" y="2960751"/>
            <a:ext cx="2183432" cy="731740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3C430F96-4DF1-47C9-49B6-4F3390E5A198}"/>
              </a:ext>
            </a:extLst>
          </p:cNvPr>
          <p:cNvSpPr/>
          <p:nvPr/>
        </p:nvSpPr>
        <p:spPr>
          <a:xfrm>
            <a:off x="1364175" y="4263244"/>
            <a:ext cx="9505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t-PT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onte</a:t>
            </a:r>
            <a:endParaRPr lang="pt-PT" dirty="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E4431D51-56E7-EA9E-5B21-6C0A6821C524}"/>
              </a:ext>
            </a:extLst>
          </p:cNvPr>
          <p:cNvSpPr/>
          <p:nvPr/>
        </p:nvSpPr>
        <p:spPr>
          <a:xfrm>
            <a:off x="5620730" y="4287582"/>
            <a:ext cx="9505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pt-PT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olha</a:t>
            </a:r>
            <a:endParaRPr lang="pt-PT" dirty="0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85661C6-E86A-9873-8F9A-D1932BED3014}"/>
              </a:ext>
            </a:extLst>
          </p:cNvPr>
          <p:cNvSpPr/>
          <p:nvPr/>
        </p:nvSpPr>
        <p:spPr>
          <a:xfrm>
            <a:off x="9877283" y="4292698"/>
            <a:ext cx="9505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t-PT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96345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4661" y="276736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PT" sz="6600" dirty="0"/>
              <a:t>Treino grafo motor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4" name="Imagem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5" name="Imagem 4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440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4" name="Imagem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5" name="Imagem 4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7565" y="1672524"/>
            <a:ext cx="4355670" cy="435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717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4" name="Imagem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5" name="Imagem 4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  <p:pic>
        <p:nvPicPr>
          <p:cNvPr id="3074" name="Picture 2" descr="http://alfabeto.pt/wp-abc/wp-content/uploads/2020/07/imagem-008-escrita-letra-p-minuscul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502" y="1218529"/>
            <a:ext cx="4191590" cy="41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374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4661" y="276736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PT" sz="6600" dirty="0"/>
              <a:t>CARTAZ DO P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5" name="Imagem 4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6" name="Imagem 5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4089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4661" y="276736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PT" sz="6600" dirty="0"/>
              <a:t>Análise de palavras começadas pelo som /p/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4" name="Imagem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5" name="Imagem 4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574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672483" y="3451638"/>
            <a:ext cx="1897039" cy="1897039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Retângulo 3"/>
          <p:cNvSpPr/>
          <p:nvPr/>
        </p:nvSpPr>
        <p:spPr>
          <a:xfrm>
            <a:off x="5234688" y="3451635"/>
            <a:ext cx="1897039" cy="1897039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Retângulo 5"/>
          <p:cNvSpPr/>
          <p:nvPr/>
        </p:nvSpPr>
        <p:spPr>
          <a:xfrm>
            <a:off x="7880321" y="3451635"/>
            <a:ext cx="1897039" cy="1897039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Oval 2"/>
          <p:cNvSpPr/>
          <p:nvPr/>
        </p:nvSpPr>
        <p:spPr>
          <a:xfrm>
            <a:off x="3204745" y="3983897"/>
            <a:ext cx="832514" cy="832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Oval 6"/>
          <p:cNvSpPr/>
          <p:nvPr/>
        </p:nvSpPr>
        <p:spPr>
          <a:xfrm>
            <a:off x="5808664" y="3983897"/>
            <a:ext cx="832514" cy="83251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Oval 7"/>
          <p:cNvSpPr/>
          <p:nvPr/>
        </p:nvSpPr>
        <p:spPr>
          <a:xfrm>
            <a:off x="8412583" y="3983897"/>
            <a:ext cx="832514" cy="83251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" name="Picture 2" descr="나뭇 가지와 스틱 3D 모델 - TurboSquid 105479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67" b="93167" l="84667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278"/>
          <a:stretch/>
        </p:blipFill>
        <p:spPr bwMode="auto">
          <a:xfrm rot="4500000">
            <a:off x="6009589" y="-1154429"/>
            <a:ext cx="78422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47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3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672483" y="3451638"/>
            <a:ext cx="1897039" cy="1897039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Retângulo 3"/>
          <p:cNvSpPr/>
          <p:nvPr/>
        </p:nvSpPr>
        <p:spPr>
          <a:xfrm>
            <a:off x="5234688" y="3451635"/>
            <a:ext cx="1897039" cy="1897039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Retângulo 5"/>
          <p:cNvSpPr/>
          <p:nvPr/>
        </p:nvSpPr>
        <p:spPr>
          <a:xfrm>
            <a:off x="7880321" y="3451635"/>
            <a:ext cx="1897039" cy="1897039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CaixaDeTexto 8"/>
          <p:cNvSpPr txBox="1"/>
          <p:nvPr/>
        </p:nvSpPr>
        <p:spPr>
          <a:xfrm>
            <a:off x="3337649" y="3846156"/>
            <a:ext cx="8141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6600" dirty="0"/>
              <a:t>P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994616" y="3846156"/>
            <a:ext cx="8141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6600" dirty="0"/>
              <a:t>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8551340" y="3832088"/>
            <a:ext cx="8141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6600" dirty="0"/>
              <a:t>u</a:t>
            </a:r>
          </a:p>
        </p:txBody>
      </p:sp>
      <p:pic>
        <p:nvPicPr>
          <p:cNvPr id="2050" name="Picture 2" descr="나뭇 가지와 스틱 3D 모델 - TurboSquid 105479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67" b="93167" l="84667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278"/>
          <a:stretch/>
        </p:blipFill>
        <p:spPr bwMode="auto">
          <a:xfrm rot="4500000">
            <a:off x="6009589" y="-1154429"/>
            <a:ext cx="78422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89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4661" y="276736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PT" sz="6600" dirty="0"/>
              <a:t>Decodificação de palavras com a letra &lt;P&gt;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4" name="Imagem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5" name="Imagem 4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144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672483" y="3451638"/>
            <a:ext cx="1897039" cy="1897039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Retângulo 3"/>
          <p:cNvSpPr/>
          <p:nvPr/>
        </p:nvSpPr>
        <p:spPr>
          <a:xfrm>
            <a:off x="5234688" y="3451635"/>
            <a:ext cx="1897039" cy="1897039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Retângulo 5"/>
          <p:cNvSpPr/>
          <p:nvPr/>
        </p:nvSpPr>
        <p:spPr>
          <a:xfrm>
            <a:off x="7880321" y="3451635"/>
            <a:ext cx="1897039" cy="1897039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CaixaDeTexto 8"/>
          <p:cNvSpPr txBox="1"/>
          <p:nvPr/>
        </p:nvSpPr>
        <p:spPr>
          <a:xfrm>
            <a:off x="3337649" y="3846156"/>
            <a:ext cx="8141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6600" dirty="0"/>
              <a:t>P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994616" y="3846156"/>
            <a:ext cx="8141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6600" dirty="0"/>
              <a:t>i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8551340" y="3832088"/>
            <a:ext cx="8141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6600" dirty="0"/>
              <a:t>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244" y="315103"/>
            <a:ext cx="3695339" cy="251183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/>
          <a:srcRect l="63177" t="45942" r="182" b="2903"/>
          <a:stretch/>
        </p:blipFill>
        <p:spPr>
          <a:xfrm>
            <a:off x="1039199" y="628651"/>
            <a:ext cx="4195489" cy="2198284"/>
          </a:xfrm>
          <a:prstGeom prst="rect">
            <a:avLst/>
          </a:prstGeom>
        </p:spPr>
      </p:pic>
      <p:grpSp>
        <p:nvGrpSpPr>
          <p:cNvPr id="12" name="Grupo 11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13" name="Imagem 12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14" name="Imagem 13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15" name="Imagem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81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37580" y="3451638"/>
            <a:ext cx="1897039" cy="1897039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Retângulo 3"/>
          <p:cNvSpPr/>
          <p:nvPr/>
        </p:nvSpPr>
        <p:spPr>
          <a:xfrm>
            <a:off x="3799785" y="3451635"/>
            <a:ext cx="1897039" cy="1897039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Retângulo 5"/>
          <p:cNvSpPr/>
          <p:nvPr/>
        </p:nvSpPr>
        <p:spPr>
          <a:xfrm>
            <a:off x="6445418" y="3451635"/>
            <a:ext cx="1897039" cy="1897039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CaixaDeTexto 8"/>
          <p:cNvSpPr txBox="1"/>
          <p:nvPr/>
        </p:nvSpPr>
        <p:spPr>
          <a:xfrm>
            <a:off x="1902746" y="3846156"/>
            <a:ext cx="8141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6600" dirty="0"/>
              <a:t>P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559713" y="3846156"/>
            <a:ext cx="8141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6600" dirty="0"/>
              <a:t>i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7116437" y="3832088"/>
            <a:ext cx="8141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6600" dirty="0"/>
              <a:t>p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9091051" y="3451635"/>
            <a:ext cx="1897039" cy="1897039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9" name="CaixaDeTexto 18"/>
          <p:cNvSpPr txBox="1"/>
          <p:nvPr/>
        </p:nvSpPr>
        <p:spPr>
          <a:xfrm>
            <a:off x="9762070" y="3832088"/>
            <a:ext cx="8141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6600" dirty="0"/>
              <a:t>a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5" b="100000" l="10000" r="90000">
                        <a14:foregroundMark x1="25111" y1="17875" x2="27444" y2="19750"/>
                        <a14:foregroundMark x1="71778" y1="19375" x2="74111" y2="16500"/>
                        <a14:foregroundMark x1="72444" y1="43000" x2="76889" y2="40125"/>
                        <a14:foregroundMark x1="20778" y1="40500" x2="24333" y2="41875"/>
                        <a14:foregroundMark x1="70000" y1="79250" x2="71889" y2="792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61238" y="317555"/>
            <a:ext cx="3370895" cy="2996351"/>
          </a:xfrm>
          <a:prstGeom prst="rect">
            <a:avLst/>
          </a:prstGeom>
        </p:spPr>
      </p:pic>
      <p:grpSp>
        <p:nvGrpSpPr>
          <p:cNvPr id="20" name="Grupo 19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21" name="Imagem 20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22" name="Imagem 21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23" name="Imagem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75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4661" y="276736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PT" sz="6600" dirty="0"/>
              <a:t>Leitura de frase com palavras com o som /p/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4" name="Imagem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5" name="Imagem 4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6060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4" name="Imagem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5" name="Imagem 4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3684124" y="3234652"/>
            <a:ext cx="4823756" cy="7167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PT" sz="4000" dirty="0">
                <a:latin typeface="Berlin Sans FB Demi" panose="020E08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pau apoia a pipa.</a:t>
            </a: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Imagem 10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46" b="88506" l="9814" r="44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529"/>
          <a:stretch/>
        </p:blipFill>
        <p:spPr>
          <a:xfrm>
            <a:off x="7584462" y="612334"/>
            <a:ext cx="3999905" cy="2012337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7891975" y="2610603"/>
            <a:ext cx="3282303" cy="11852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25" b="100000" l="10000" r="90000">
                        <a14:foregroundMark x1="25111" y1="17875" x2="27444" y2="19750"/>
                        <a14:foregroundMark x1="71778" y1="19375" x2="74111" y2="16500"/>
                        <a14:foregroundMark x1="72444" y1="43000" x2="76889" y2="40125"/>
                        <a14:foregroundMark x1="20778" y1="40500" x2="24333" y2="41875"/>
                        <a14:foregroundMark x1="70000" y1="79250" x2="71889" y2="792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800000">
            <a:off x="8975267" y="614723"/>
            <a:ext cx="2258502" cy="2007557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1201226" y="2669867"/>
            <a:ext cx="3282303" cy="11852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25" b="100000" l="10000" r="90000">
                        <a14:foregroundMark x1="25111" y1="17875" x2="27444" y2="19750"/>
                        <a14:foregroundMark x1="71778" y1="19375" x2="74111" y2="16500"/>
                        <a14:foregroundMark x1="72444" y1="43000" x2="76889" y2="40125"/>
                        <a14:foregroundMark x1="20778" y1="40500" x2="24333" y2="41875"/>
                        <a14:foregroundMark x1="70000" y1="79250" x2="71889" y2="792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800000">
            <a:off x="2132851" y="674681"/>
            <a:ext cx="2258502" cy="2007557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692" b="91282" l="10000" r="90000"/>
                    </a14:imgEffect>
                  </a14:imgLayer>
                </a14:imgProps>
              </a:ext>
            </a:extLst>
          </a:blip>
          <a:srcRect b="18920"/>
          <a:stretch/>
        </p:blipFill>
        <p:spPr>
          <a:xfrm rot="20767964">
            <a:off x="1216105" y="1303041"/>
            <a:ext cx="1593934" cy="1400056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8057280" y="6087739"/>
            <a:ext cx="3282303" cy="11852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25" b="100000" l="10000" r="90000">
                        <a14:foregroundMark x1="25111" y1="17875" x2="27444" y2="19750"/>
                        <a14:foregroundMark x1="71778" y1="19375" x2="74111" y2="16500"/>
                        <a14:foregroundMark x1="72444" y1="43000" x2="76889" y2="40125"/>
                        <a14:foregroundMark x1="20778" y1="40500" x2="24333" y2="41875"/>
                        <a14:foregroundMark x1="70000" y1="79250" x2="71889" y2="792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24668" y="4198711"/>
            <a:ext cx="2258502" cy="2007557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692" b="91282" l="10000" r="90000"/>
                    </a14:imgEffect>
                  </a14:imgLayer>
                </a14:imgProps>
              </a:ext>
            </a:extLst>
          </a:blip>
          <a:srcRect b="18920"/>
          <a:stretch/>
        </p:blipFill>
        <p:spPr>
          <a:xfrm rot="2700000">
            <a:off x="9169201" y="3498682"/>
            <a:ext cx="1593934" cy="1400056"/>
          </a:xfrm>
          <a:prstGeom prst="rect">
            <a:avLst/>
          </a:prstGeom>
        </p:spPr>
      </p:pic>
      <p:sp>
        <p:nvSpPr>
          <p:cNvPr id="22" name="Retângulo 21"/>
          <p:cNvSpPr/>
          <p:nvPr/>
        </p:nvSpPr>
        <p:spPr>
          <a:xfrm>
            <a:off x="1527815" y="6192200"/>
            <a:ext cx="3282303" cy="11852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25" b="100000" l="10000" r="90000">
                        <a14:foregroundMark x1="25111" y1="17875" x2="27444" y2="19750"/>
                        <a14:foregroundMark x1="71778" y1="19375" x2="74111" y2="16500"/>
                        <a14:foregroundMark x1="72444" y1="43000" x2="76889" y2="40125"/>
                        <a14:foregroundMark x1="20778" y1="40500" x2="24333" y2="41875"/>
                        <a14:foregroundMark x1="70000" y1="79250" x2="71889" y2="792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60125" y="4325831"/>
            <a:ext cx="2258502" cy="2007557"/>
          </a:xfrm>
          <a:prstGeom prst="rect">
            <a:avLst/>
          </a:prstGeom>
        </p:spPr>
      </p:pic>
      <p:pic>
        <p:nvPicPr>
          <p:cNvPr id="21" name="Imagem 20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46" b="88506" l="9814" r="44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96" r="52455" b="16615"/>
          <a:stretch/>
        </p:blipFill>
        <p:spPr>
          <a:xfrm rot="2700000">
            <a:off x="2515593" y="2459952"/>
            <a:ext cx="2337066" cy="328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4010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4" name="Imagem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5" name="Imagem 4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3800912" y="5050694"/>
            <a:ext cx="4823756" cy="7167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PT" sz="4000" dirty="0">
                <a:latin typeface="Berlin Sans FB Demi" panose="020E08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pau apoia a pipa.</a:t>
            </a: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2897945" y="1001611"/>
            <a:ext cx="6808763" cy="3787475"/>
            <a:chOff x="4447367" y="2672288"/>
            <a:chExt cx="3999905" cy="2116798"/>
          </a:xfrm>
        </p:grpSpPr>
        <p:pic>
          <p:nvPicPr>
            <p:cNvPr id="11" name="Imagem 10"/>
            <p:cNvPicPr/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046" b="88506" l="9814" r="4467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529"/>
            <a:stretch/>
          </p:blipFill>
          <p:spPr>
            <a:xfrm>
              <a:off x="4447367" y="2672288"/>
              <a:ext cx="3999905" cy="2012337"/>
            </a:xfrm>
            <a:prstGeom prst="rect">
              <a:avLst/>
            </a:prstGeom>
          </p:spPr>
        </p:pic>
        <p:sp>
          <p:nvSpPr>
            <p:cNvPr id="14" name="Retângulo 13"/>
            <p:cNvSpPr/>
            <p:nvPr/>
          </p:nvSpPr>
          <p:spPr>
            <a:xfrm>
              <a:off x="4754880" y="4670557"/>
              <a:ext cx="3282303" cy="11852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625" b="100000" l="10000" r="90000">
                          <a14:foregroundMark x1="25111" y1="17875" x2="27444" y2="19750"/>
                          <a14:foregroundMark x1="71778" y1="19375" x2="74111" y2="16500"/>
                          <a14:foregroundMark x1="72444" y1="43000" x2="76889" y2="40125"/>
                          <a14:foregroundMark x1="20778" y1="40500" x2="24333" y2="41875"/>
                          <a14:foregroundMark x1="70000" y1="79250" x2="71889" y2="79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9800000">
              <a:off x="5838172" y="2674677"/>
              <a:ext cx="2258502" cy="20075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9534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etra P – alfabeto.p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12" y="761324"/>
            <a:ext cx="3641529" cy="2840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5074" y="3940676"/>
            <a:ext cx="3279617" cy="255810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/>
          <a:srcRect t="61682" r="77967"/>
          <a:stretch/>
        </p:blipFill>
        <p:spPr>
          <a:xfrm>
            <a:off x="6509982" y="366026"/>
            <a:ext cx="3616657" cy="3235691"/>
          </a:xfrm>
          <a:prstGeom prst="rect">
            <a:avLst/>
          </a:prstGeom>
        </p:spPr>
      </p:pic>
      <p:pic>
        <p:nvPicPr>
          <p:cNvPr id="1028" name="Picture 4" descr="Pin em 1°ano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8" t="4065" r="6950" b="55866"/>
          <a:stretch/>
        </p:blipFill>
        <p:spPr bwMode="auto">
          <a:xfrm>
            <a:off x="1616679" y="4049604"/>
            <a:ext cx="2523394" cy="2340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upo 12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14" name="Imagem 13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15" name="Imagem 14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16" name="Imagem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493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4661" y="276736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PT" sz="6600" dirty="0"/>
              <a:t>JOGO DO INTRUSO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4" name="Imagem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5" name="Imagem 4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026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4661" y="276736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PT" sz="6600" dirty="0"/>
              <a:t>JOGO DO INTRUSO</a:t>
            </a:r>
            <a:br>
              <a:rPr lang="pt-PT" sz="6600" dirty="0"/>
            </a:br>
            <a:r>
              <a:rPr lang="pt-PT" sz="6600" dirty="0"/>
              <a:t>Prática Modelada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4" name="Imagem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5" name="Imagem 4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88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877269" y="2311021"/>
            <a:ext cx="10611586" cy="1947080"/>
            <a:chOff x="0" y="0"/>
            <a:chExt cx="4152900" cy="762000"/>
          </a:xfrm>
        </p:grpSpPr>
        <p:sp>
          <p:nvSpPr>
            <p:cNvPr id="5" name="Retângulo 4"/>
            <p:cNvSpPr/>
            <p:nvPr/>
          </p:nvSpPr>
          <p:spPr>
            <a:xfrm>
              <a:off x="1628775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6" name="Retângulo 5"/>
            <p:cNvSpPr/>
            <p:nvPr/>
          </p:nvSpPr>
          <p:spPr>
            <a:xfrm>
              <a:off x="0" y="85725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3276600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pic>
          <p:nvPicPr>
            <p:cNvPr id="8" name="Imagem 7" descr="Vetores Pato desenho: Desenho vetorial, imagens vetoriais Pato desenho|  Depositphotos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350" y="152400"/>
              <a:ext cx="647700" cy="485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m 8" descr="Laços em png para montagens digitais | Imagens de laços, Arco desenho,  Desenho de laço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33550" y="0"/>
              <a:ext cx="681990" cy="76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m 9" descr="estilo plano de desenho animado amarelo pêra 2511910 Vetor no Vecteez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7575" y="123825"/>
              <a:ext cx="542925" cy="5429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" name="Grupo 10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12" name="Imagem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13" name="Imagem 1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098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877269" y="2311021"/>
            <a:ext cx="10611586" cy="1947080"/>
            <a:chOff x="0" y="0"/>
            <a:chExt cx="4152900" cy="762000"/>
          </a:xfrm>
        </p:grpSpPr>
        <p:sp>
          <p:nvSpPr>
            <p:cNvPr id="5" name="Retângulo 4"/>
            <p:cNvSpPr/>
            <p:nvPr/>
          </p:nvSpPr>
          <p:spPr>
            <a:xfrm>
              <a:off x="1628775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6" name="Retângulo 5"/>
            <p:cNvSpPr/>
            <p:nvPr/>
          </p:nvSpPr>
          <p:spPr>
            <a:xfrm>
              <a:off x="0" y="85725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3276600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pic>
          <p:nvPicPr>
            <p:cNvPr id="8" name="Imagem 7" descr="Vetores Pato desenho: Desenho vetorial, imagens vetoriais Pato desenho|  Depositphotos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350" y="152400"/>
              <a:ext cx="647700" cy="485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m 8" descr="Laços em png para montagens digitais | Imagens de laços, Arco desenho,  Desenho de laço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33550" y="0"/>
              <a:ext cx="681990" cy="76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m 9" descr="estilo plano de desenho animado amarelo pêra 2511910 Vetor no Vecteez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7575" y="123825"/>
              <a:ext cx="542925" cy="5429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" name="Grupo 10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12" name="Imagem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13" name="Imagem 12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512741" y="4258101"/>
            <a:ext cx="8177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t-PT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ato</a:t>
            </a:r>
            <a:endParaRPr lang="pt-PT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B8739732-D90D-12A0-C5F2-CE76BC38E17E}"/>
              </a:ext>
            </a:extLst>
          </p:cNvPr>
          <p:cNvSpPr/>
          <p:nvPr/>
        </p:nvSpPr>
        <p:spPr>
          <a:xfrm>
            <a:off x="5769295" y="4282439"/>
            <a:ext cx="8177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pt-PT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aço</a:t>
            </a:r>
            <a:endParaRPr lang="pt-PT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ABDEA8CE-38FA-A9A4-C918-5EC36970CCA9}"/>
              </a:ext>
            </a:extLst>
          </p:cNvPr>
          <p:cNvSpPr/>
          <p:nvPr/>
        </p:nvSpPr>
        <p:spPr>
          <a:xfrm>
            <a:off x="10025849" y="4287555"/>
            <a:ext cx="8177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t-PT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era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8219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4661" y="276736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PT" sz="6600" dirty="0"/>
              <a:t>JOGO DO INTRUSO</a:t>
            </a:r>
            <a:br>
              <a:rPr lang="pt-PT" sz="6600" dirty="0"/>
            </a:br>
            <a:r>
              <a:rPr lang="pt-PT" sz="6600" dirty="0"/>
              <a:t>Prática Coletiva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4" name="Imagem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5" name="Imagem 4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997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877269" y="2530068"/>
            <a:ext cx="10611586" cy="1582003"/>
            <a:chOff x="0" y="85725"/>
            <a:chExt cx="4152900" cy="619125"/>
          </a:xfrm>
        </p:grpSpPr>
        <p:sp>
          <p:nvSpPr>
            <p:cNvPr id="5" name="Retângulo 4"/>
            <p:cNvSpPr/>
            <p:nvPr/>
          </p:nvSpPr>
          <p:spPr>
            <a:xfrm>
              <a:off x="1628775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6" name="Retângulo 5"/>
            <p:cNvSpPr/>
            <p:nvPr/>
          </p:nvSpPr>
          <p:spPr>
            <a:xfrm>
              <a:off x="0" y="85725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3276600" y="95250"/>
              <a:ext cx="876300" cy="609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PT"/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8586060" y="6397642"/>
            <a:ext cx="2191710" cy="427620"/>
            <a:chOff x="2325387" y="181094"/>
            <a:chExt cx="2207227" cy="430957"/>
          </a:xfrm>
        </p:grpSpPr>
        <p:pic>
          <p:nvPicPr>
            <p:cNvPr id="12" name="Imagem 11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87" y="344716"/>
              <a:ext cx="647700" cy="267335"/>
            </a:xfrm>
            <a:prstGeom prst="rect">
              <a:avLst/>
            </a:prstGeom>
            <a:noFill/>
          </p:spPr>
        </p:pic>
        <p:pic>
          <p:nvPicPr>
            <p:cNvPr id="13" name="Imagem 12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19" y="181094"/>
              <a:ext cx="1547495" cy="417830"/>
            </a:xfrm>
            <a:prstGeom prst="rect">
              <a:avLst/>
            </a:prstGeom>
            <a:noFill/>
          </p:spPr>
        </p:pic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4278" y="6397642"/>
            <a:ext cx="820179" cy="460358"/>
          </a:xfrm>
          <a:prstGeom prst="rect">
            <a:avLst/>
          </a:prstGeom>
        </p:spPr>
      </p:pic>
      <p:pic>
        <p:nvPicPr>
          <p:cNvPr id="2050" name="Picture 2" descr="Conjunto de personagens de foca e sua silhueta em fundo branco Vetor gráti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966" l="319" r="570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386"/>
          <a:stretch/>
        </p:blipFill>
        <p:spPr bwMode="auto">
          <a:xfrm>
            <a:off x="1061862" y="2554407"/>
            <a:ext cx="1869955" cy="155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020" b="96970" l="0" r="9655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51524" y="2530068"/>
            <a:ext cx="1368856" cy="155766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9"/>
          <a:srcRect b="7435"/>
          <a:stretch/>
        </p:blipFill>
        <p:spPr>
          <a:xfrm>
            <a:off x="9629650" y="2804772"/>
            <a:ext cx="1489083" cy="105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1160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2501</TotalTime>
  <Words>114</Words>
  <Application>Microsoft Office PowerPoint</Application>
  <PresentationFormat>Ecrã Panorâmico</PresentationFormat>
  <Paragraphs>37</Paragraphs>
  <Slides>28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28</vt:i4>
      </vt:variant>
    </vt:vector>
  </HeadingPairs>
  <TitlesOfParts>
    <vt:vector size="34" baseType="lpstr">
      <vt:lpstr>Arial</vt:lpstr>
      <vt:lpstr>Berlin Sans FB Demi</vt:lpstr>
      <vt:lpstr>Calibri</vt:lpstr>
      <vt:lpstr>Calibri Light</vt:lpstr>
      <vt:lpstr>Ebrima</vt:lpstr>
      <vt:lpstr>Tema do Office</vt:lpstr>
      <vt:lpstr>Apresentação do PowerPoint</vt:lpstr>
      <vt:lpstr>CARTAZ DO P</vt:lpstr>
      <vt:lpstr>Apresentação do PowerPoint</vt:lpstr>
      <vt:lpstr>JOGO DO INTRUSO</vt:lpstr>
      <vt:lpstr>JOGO DO INTRUSO Prática Modelada</vt:lpstr>
      <vt:lpstr>Apresentação do PowerPoint</vt:lpstr>
      <vt:lpstr>Apresentação do PowerPoint</vt:lpstr>
      <vt:lpstr>JOGO DO INTRUSO Prática Coletiva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Treino grafo motor</vt:lpstr>
      <vt:lpstr>Apresentação do PowerPoint</vt:lpstr>
      <vt:lpstr>Apresentação do PowerPoint</vt:lpstr>
      <vt:lpstr>Análise de palavras começadas pelo som /p/</vt:lpstr>
      <vt:lpstr>Apresentação do PowerPoint</vt:lpstr>
      <vt:lpstr>Apresentação do PowerPoint</vt:lpstr>
      <vt:lpstr>Decodificação de palavras com a letra &lt;P&gt;</vt:lpstr>
      <vt:lpstr>Apresentação do PowerPoint</vt:lpstr>
      <vt:lpstr>Apresentação do PowerPoint</vt:lpstr>
      <vt:lpstr>Leitura de frase com palavras com o som /p/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Bruno Martins</dc:creator>
  <cp:lastModifiedBy>Luisa Dinis (PNL2027)</cp:lastModifiedBy>
  <cp:revision>18</cp:revision>
  <dcterms:created xsi:type="dcterms:W3CDTF">2022-02-15T16:12:36Z</dcterms:created>
  <dcterms:modified xsi:type="dcterms:W3CDTF">2022-05-14T08:29:33Z</dcterms:modified>
</cp:coreProperties>
</file>